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275" r:id="rId2"/>
    <p:sldId id="276" r:id="rId3"/>
    <p:sldId id="292" r:id="rId4"/>
    <p:sldId id="278" r:id="rId5"/>
    <p:sldId id="336" r:id="rId6"/>
    <p:sldId id="279" r:id="rId7"/>
    <p:sldId id="335" r:id="rId8"/>
    <p:sldId id="337" r:id="rId9"/>
    <p:sldId id="280" r:id="rId10"/>
    <p:sldId id="281" r:id="rId11"/>
    <p:sldId id="282" r:id="rId12"/>
    <p:sldId id="320"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3" r:id="rId32"/>
    <p:sldId id="314" r:id="rId33"/>
    <p:sldId id="328" r:id="rId34"/>
    <p:sldId id="311" r:id="rId35"/>
    <p:sldId id="312" r:id="rId36"/>
    <p:sldId id="327" r:id="rId37"/>
    <p:sldId id="318" r:id="rId38"/>
    <p:sldId id="315" r:id="rId39"/>
    <p:sldId id="317" r:id="rId40"/>
    <p:sldId id="283" r:id="rId41"/>
    <p:sldId id="284" r:id="rId42"/>
    <p:sldId id="319" r:id="rId43"/>
    <p:sldId id="286" r:id="rId44"/>
    <p:sldId id="330" r:id="rId45"/>
    <p:sldId id="321" r:id="rId46"/>
    <p:sldId id="322" r:id="rId47"/>
    <p:sldId id="323" r:id="rId48"/>
    <p:sldId id="324" r:id="rId49"/>
    <p:sldId id="325" r:id="rId50"/>
    <p:sldId id="326" r:id="rId51"/>
    <p:sldId id="331" r:id="rId52"/>
    <p:sldId id="332" r:id="rId53"/>
    <p:sldId id="333" r:id="rId54"/>
    <p:sldId id="338" r:id="rId55"/>
    <p:sldId id="291"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464" y="-80"/>
      </p:cViewPr>
      <p:guideLst>
        <p:guide orient="horz" pos="2160"/>
        <p:guide pos="2880"/>
      </p:guideLst>
    </p:cSldViewPr>
  </p:slideViewPr>
  <p:notesTextViewPr>
    <p:cViewPr>
      <p:scale>
        <a:sx n="1" d="1"/>
        <a:sy n="1" d="1"/>
      </p:scale>
      <p:origin x="0" y="0"/>
    </p:cViewPr>
  </p:notesTextViewPr>
  <p:sorterViewPr>
    <p:cViewPr>
      <p:scale>
        <a:sx n="150" d="100"/>
        <a:sy n="150" d="100"/>
      </p:scale>
      <p:origin x="0" y="941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7CFBE2-FECA-4334-99EB-DC8193896E0E}" type="datetimeFigureOut">
              <a:rPr lang="en-US" smtClean="0"/>
              <a:t>11/11/13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763115-7D4B-4233-98C4-8F1AE3B32713}" type="slidenum">
              <a:rPr lang="en-US" smtClean="0"/>
              <a:t>‹#›</a:t>
            </a:fld>
            <a:endParaRPr lang="en-US"/>
          </a:p>
        </p:txBody>
      </p:sp>
    </p:spTree>
    <p:extLst>
      <p:ext uri="{BB962C8B-B14F-4D97-AF65-F5344CB8AC3E}">
        <p14:creationId xmlns:p14="http://schemas.microsoft.com/office/powerpoint/2010/main" val="4116988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D97CF4-2A05-4C1A-A791-08A2B009B2DE}" type="datetimeFigureOut">
              <a:rPr lang="en-US" smtClean="0"/>
              <a:t>11/11/13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0E705F-32DA-4DA1-B34D-F91ABA605427}" type="slidenum">
              <a:rPr lang="en-US" smtClean="0"/>
              <a:t>‹#›</a:t>
            </a:fld>
            <a:endParaRPr lang="en-US"/>
          </a:p>
        </p:txBody>
      </p:sp>
    </p:spTree>
    <p:extLst>
      <p:ext uri="{BB962C8B-B14F-4D97-AF65-F5344CB8AC3E}">
        <p14:creationId xmlns:p14="http://schemas.microsoft.com/office/powerpoint/2010/main" val="2642062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B0F1B43A-5CCC-164A-8E8C-92113725E45D}" type="slidenum">
              <a:rPr lang="en-US"/>
              <a:pPr/>
              <a:t>15</a:t>
            </a:fld>
            <a:endParaRPr lang="en-US"/>
          </a:p>
        </p:txBody>
      </p:sp>
      <p:sp>
        <p:nvSpPr>
          <p:cNvPr id="124931" name="Rectangle 1026"/>
          <p:cNvSpPr>
            <a:spLocks noGrp="1" noRot="1" noChangeAspect="1" noChangeArrowheads="1" noTextEdit="1"/>
          </p:cNvSpPr>
          <p:nvPr>
            <p:ph type="sldImg"/>
          </p:nvPr>
        </p:nvSpPr>
        <p:spPr>
          <a:ln/>
        </p:spPr>
      </p:sp>
      <p:sp>
        <p:nvSpPr>
          <p:cNvPr id="124932" name="Rectangle 1027"/>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802008F3-1D27-6340-A57A-295CE9C59707}" type="slidenum">
              <a:rPr lang="en-US"/>
              <a:pPr/>
              <a:t>24</a:t>
            </a:fld>
            <a:endParaRPr lang="en-US"/>
          </a:p>
        </p:txBody>
      </p:sp>
      <p:sp>
        <p:nvSpPr>
          <p:cNvPr id="153603"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3604"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606DD8DF-B208-4547-A0EF-72752B58E8A2}" type="slidenum">
              <a:rPr lang="en-US"/>
              <a:pPr/>
              <a:t>25</a:t>
            </a:fld>
            <a:endParaRPr lang="en-US"/>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6A0FFA3C-D0D2-0A4A-8E83-2022595F8160}" type="slidenum">
              <a:rPr lang="en-US"/>
              <a:pPr/>
              <a:t>26</a:t>
            </a:fld>
            <a:endParaRPr lang="en-US"/>
          </a:p>
        </p:txBody>
      </p:sp>
      <p:sp>
        <p:nvSpPr>
          <p:cNvPr id="155651"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5652"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5965857F-D9C0-4345-8F40-3BA76B62C21E}" type="slidenum">
              <a:rPr lang="en-US"/>
              <a:pPr/>
              <a:t>27</a:t>
            </a:fld>
            <a:endParaRPr lang="en-US"/>
          </a:p>
        </p:txBody>
      </p:sp>
      <p:sp>
        <p:nvSpPr>
          <p:cNvPr id="156675" name="Rectangle 2"/>
          <p:cNvSpPr>
            <a:spLocks noGrp="1" noRot="1" noChangeAspect="1" noChangeArrowheads="1" noTextEdit="1"/>
          </p:cNvSpPr>
          <p:nvPr>
            <p:ph type="sldImg"/>
          </p:nvPr>
        </p:nvSpPr>
        <p:spPr>
          <a:xfrm>
            <a:off x="1104900" y="685488"/>
            <a:ext cx="4648200" cy="3429000"/>
          </a:xfrm>
          <a:solidFill>
            <a:srgbClr val="FFFFFF"/>
          </a:solidFill>
          <a:ln/>
        </p:spPr>
      </p:sp>
      <p:sp>
        <p:nvSpPr>
          <p:cNvPr id="156676" name="Rectangle 3"/>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C460B3FA-F039-C241-ACF0-FD5C3F4E0C6A}" type="slidenum">
              <a:rPr lang="en-US"/>
              <a:pPr/>
              <a:t>28</a:t>
            </a:fld>
            <a:endParaRPr lang="en-US"/>
          </a:p>
        </p:txBody>
      </p:sp>
      <p:sp>
        <p:nvSpPr>
          <p:cNvPr id="157699"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7700"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FF0F805D-5843-7044-8FF2-74CBA3645658}" type="slidenum">
              <a:rPr lang="en-US"/>
              <a:pPr/>
              <a:t>29</a:t>
            </a:fld>
            <a:endParaRPr lang="en-US"/>
          </a:p>
        </p:txBody>
      </p:sp>
      <p:sp>
        <p:nvSpPr>
          <p:cNvPr id="158723"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8724"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8BA728E3-A624-2344-82F9-8D7D77C5AC9F}" type="slidenum">
              <a:rPr lang="en-US"/>
              <a:pPr/>
              <a:t>30</a:t>
            </a:fld>
            <a:endParaRPr lang="en-US"/>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t>Reven (1998)</a:t>
            </a:r>
          </a:p>
        </p:txBody>
      </p:sp>
      <p:sp>
        <p:nvSpPr>
          <p:cNvPr id="6" name="Rectangle 7"/>
          <p:cNvSpPr>
            <a:spLocks noGrp="1" noChangeArrowheads="1"/>
          </p:cNvSpPr>
          <p:nvPr>
            <p:ph type="sldNum" sz="quarter" idx="5"/>
          </p:nvPr>
        </p:nvSpPr>
        <p:spPr>
          <a:ln/>
        </p:spPr>
        <p:txBody>
          <a:bodyPr/>
          <a:lstStyle/>
          <a:p>
            <a:fld id="{E5ABF998-0D8B-4932-8E6D-7E991501551F}" type="slidenum">
              <a:rPr lang="en-US"/>
              <a:pPr/>
              <a:t>45</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25426559-2651-9A47-980D-2F981C230460}" type="slidenum">
              <a:rPr lang="en-US"/>
              <a:pPr/>
              <a:t>51</a:t>
            </a:fld>
            <a:endParaRPr lang="en-US"/>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5597DDAF-E9EB-F24A-B240-0EF893043C2A}" type="slidenum">
              <a:rPr lang="en-US"/>
              <a:pPr/>
              <a:t>52</a:t>
            </a:fld>
            <a:endParaRPr lang="en-US"/>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FC3BF6A2-F418-3A4D-B4A5-62C56449CA5C}" type="slidenum">
              <a:rPr lang="en-US"/>
              <a:pPr/>
              <a:t>16</a:t>
            </a:fld>
            <a:endParaRPr lang="en-US"/>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A5F1879D-E23A-3944-A696-AC1FC2536832}" type="slidenum">
              <a:rPr lang="en-US"/>
              <a:pPr/>
              <a:t>17</a:t>
            </a:fld>
            <a:endParaRPr lang="en-US"/>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609F4640-DE18-F340-A76F-DBE41C5B0F4C}" type="slidenum">
              <a:rPr lang="en-US"/>
              <a:pPr/>
              <a:t>18</a:t>
            </a:fld>
            <a:endParaRPr lang="en-US"/>
          </a:p>
        </p:txBody>
      </p:sp>
      <p:sp>
        <p:nvSpPr>
          <p:cNvPr id="147459" name="Rectangle 1026"/>
          <p:cNvSpPr>
            <a:spLocks noGrp="1" noRot="1" noChangeAspect="1" noChangeArrowheads="1" noTextEdit="1"/>
          </p:cNvSpPr>
          <p:nvPr>
            <p:ph type="sldImg"/>
          </p:nvPr>
        </p:nvSpPr>
        <p:spPr>
          <a:ln/>
        </p:spPr>
      </p:sp>
      <p:sp>
        <p:nvSpPr>
          <p:cNvPr id="147460" name="Rectangle 1027"/>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C12161C9-97A6-A94F-B253-64920CF61CA7}" type="slidenum">
              <a:rPr lang="en-US"/>
              <a:pPr/>
              <a:t>19</a:t>
            </a:fld>
            <a:endParaRPr lang="en-US"/>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98465AC7-4D40-E74C-BB2E-14677346173B}" type="slidenum">
              <a:rPr lang="en-US"/>
              <a:pPr/>
              <a:t>20</a:t>
            </a:fld>
            <a:endParaRPr lang="en-US"/>
          </a:p>
        </p:txBody>
      </p:sp>
      <p:sp>
        <p:nvSpPr>
          <p:cNvPr id="149507"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49508"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08DB239C-BF55-4A41-8D61-A2524645BD02}" type="slidenum">
              <a:rPr lang="en-US"/>
              <a:pPr/>
              <a:t>21</a:t>
            </a:fld>
            <a:endParaRPr lang="en-US"/>
          </a:p>
        </p:txBody>
      </p:sp>
      <p:sp>
        <p:nvSpPr>
          <p:cNvPr id="150531"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0532"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BE505A5F-4CB5-8146-A3BD-EB22C030526E}" type="slidenum">
              <a:rPr lang="en-US"/>
              <a:pPr/>
              <a:t>22</a:t>
            </a:fld>
            <a:endParaRPr lang="en-US"/>
          </a:p>
        </p:txBody>
      </p:sp>
      <p:sp>
        <p:nvSpPr>
          <p:cNvPr id="151555"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1556"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48E4E3D4-06FA-EC45-BBF8-5148D1B11592}" type="slidenum">
              <a:rPr lang="en-US"/>
              <a:pPr/>
              <a:t>23</a:t>
            </a:fld>
            <a:endParaRPr lang="en-US"/>
          </a:p>
        </p:txBody>
      </p:sp>
      <p:sp>
        <p:nvSpPr>
          <p:cNvPr id="152579" name="Rectangle 1026"/>
          <p:cNvSpPr>
            <a:spLocks noGrp="1" noRot="1" noChangeAspect="1" noChangeArrowheads="1" noTextEdit="1"/>
          </p:cNvSpPr>
          <p:nvPr>
            <p:ph type="sldImg"/>
          </p:nvPr>
        </p:nvSpPr>
        <p:spPr>
          <a:xfrm>
            <a:off x="1104900" y="685488"/>
            <a:ext cx="4648200" cy="3429000"/>
          </a:xfrm>
          <a:solidFill>
            <a:srgbClr val="FFFFFF"/>
          </a:solidFill>
          <a:ln/>
        </p:spPr>
      </p:sp>
      <p:sp>
        <p:nvSpPr>
          <p:cNvPr id="152580" name="Rectangle 1027"/>
          <p:cNvSpPr>
            <a:spLocks noGrp="1" noChangeArrowheads="1"/>
          </p:cNvSpPr>
          <p:nvPr>
            <p:ph type="body" idx="1"/>
          </p:nvPr>
        </p:nvSpPr>
        <p:spPr>
          <a:xfrm>
            <a:off x="914400" y="4344025"/>
            <a:ext cx="5029200" cy="4114488"/>
          </a:xfrm>
          <a:solidFill>
            <a:srgbClr val="FFFFFF"/>
          </a:solidFill>
          <a:ln>
            <a:solidFill>
              <a:srgbClr val="000000"/>
            </a:solid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A05F09-532F-4C5C-BEDF-64178DE3CFCA}" type="datetimeFigureOut">
              <a:rPr lang="en-US" smtClean="0"/>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3626169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A05F09-532F-4C5C-BEDF-64178DE3CFCA}" type="datetimeFigureOut">
              <a:rPr lang="en-US" smtClean="0"/>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62600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A05F09-532F-4C5C-BEDF-64178DE3CFCA}" type="datetimeFigureOut">
              <a:rPr lang="en-US" smtClean="0"/>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3010234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A05F09-532F-4C5C-BEDF-64178DE3CFCA}" type="datetimeFigureOut">
              <a:rPr lang="en-US" smtClean="0"/>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2670795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05F09-532F-4C5C-BEDF-64178DE3CFCA}" type="datetimeFigureOut">
              <a:rPr lang="en-US" smtClean="0"/>
              <a:t>11/11/13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44432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A05F09-532F-4C5C-BEDF-64178DE3CFCA}" type="datetimeFigureOut">
              <a:rPr lang="en-US" smtClean="0"/>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3294673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A05F09-532F-4C5C-BEDF-64178DE3CFCA}" type="datetimeFigureOut">
              <a:rPr lang="en-US" smtClean="0"/>
              <a:t>11/11/13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2622579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A05F09-532F-4C5C-BEDF-64178DE3CFCA}" type="datetimeFigureOut">
              <a:rPr lang="en-US" smtClean="0"/>
              <a:t>11/11/13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1153048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05F09-532F-4C5C-BEDF-64178DE3CFCA}" type="datetimeFigureOut">
              <a:rPr lang="en-US" smtClean="0"/>
              <a:t>11/11/13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201297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05F09-532F-4C5C-BEDF-64178DE3CFCA}" type="datetimeFigureOut">
              <a:rPr lang="en-US" smtClean="0"/>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3061844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05F09-532F-4C5C-BEDF-64178DE3CFCA}" type="datetimeFigureOut">
              <a:rPr lang="en-US" smtClean="0"/>
              <a:t>11/11/13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1431A7-EA5F-409C-8F72-64EA6BD45A3C}" type="slidenum">
              <a:rPr lang="en-US" smtClean="0"/>
              <a:t>‹#›</a:t>
            </a:fld>
            <a:endParaRPr lang="en-US"/>
          </a:p>
        </p:txBody>
      </p:sp>
    </p:spTree>
    <p:extLst>
      <p:ext uri="{BB962C8B-B14F-4D97-AF65-F5344CB8AC3E}">
        <p14:creationId xmlns:p14="http://schemas.microsoft.com/office/powerpoint/2010/main" val="33904581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A05F09-532F-4C5C-BEDF-64178DE3CFCA}" type="datetimeFigureOut">
              <a:rPr lang="en-US" smtClean="0"/>
              <a:t>11/11/13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431A7-EA5F-409C-8F72-64EA6BD45A3C}" type="slidenum">
              <a:rPr lang="en-US" smtClean="0"/>
              <a:t>‹#›</a:t>
            </a:fld>
            <a:endParaRPr lang="en-US"/>
          </a:p>
        </p:txBody>
      </p:sp>
    </p:spTree>
    <p:extLst>
      <p:ext uri="{BB962C8B-B14F-4D97-AF65-F5344CB8AC3E}">
        <p14:creationId xmlns:p14="http://schemas.microsoft.com/office/powerpoint/2010/main" val="2545731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ereid@eiu.edu" TargetMode="External"/><Relationship Id="rId4" Type="http://schemas.openxmlformats.org/officeDocument/2006/relationships/image" Target="../media/image1.jpeg"/><Relationship Id="rId5" Type="http://schemas.openxmlformats.org/officeDocument/2006/relationships/image" Target="../media/image2.jpeg"/><Relationship Id="rId6" Type="http://schemas.openxmlformats.org/officeDocument/2006/relationships/image" Target="../media/image3.jpe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hyperlink" Target="mailto:lmreven@ei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 Id="rId3"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47.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png"/><Relationship Id="rId5" Type="http://schemas.openxmlformats.org/officeDocument/2006/relationships/image" Target="../media/image32.jpeg"/><Relationship Id="rId6" Type="http://schemas.openxmlformats.org/officeDocument/2006/relationships/image" Target="../media/image33.jpeg"/><Relationship Id="rId1" Type="http://schemas.openxmlformats.org/officeDocument/2006/relationships/slideLayout" Target="../slideLayouts/slideLayout2.xml"/><Relationship Id="rId2" Type="http://schemas.openxmlformats.org/officeDocument/2006/relationships/hyperlink" Target="http://anthropology.si.edu/writteninbone/unearthing_past.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rwin.com/rigorousreading" TargetMode="External"/><Relationship Id="rId3" Type="http://schemas.openxmlformats.org/officeDocument/2006/relationships/hyperlink" Target="http://anthropology.si.edu/writteninbone/wib_book.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5350" y="228601"/>
            <a:ext cx="7772400" cy="1419315"/>
          </a:xfrm>
        </p:spPr>
        <p:txBody>
          <a:bodyPr>
            <a:normAutofit/>
          </a:bodyPr>
          <a:lstStyle/>
          <a:p>
            <a:pPr algn="r"/>
            <a:r>
              <a:rPr lang="en-US" sz="3600" dirty="0" smtClean="0"/>
              <a:t>Teaching Using Informational Texts</a:t>
            </a:r>
            <a:r>
              <a:rPr lang="en-US" sz="3200" dirty="0" smtClean="0"/>
              <a:t/>
            </a:r>
            <a:br>
              <a:rPr lang="en-US" sz="3200" dirty="0" smtClean="0"/>
            </a:br>
            <a:r>
              <a:rPr lang="en-US" sz="2800" dirty="0" smtClean="0"/>
              <a:t>(Close Reading)</a:t>
            </a:r>
            <a:endParaRPr lang="en-US" sz="2800" dirty="0"/>
          </a:p>
        </p:txBody>
      </p:sp>
      <p:sp>
        <p:nvSpPr>
          <p:cNvPr id="3" name="Subtitle 2"/>
          <p:cNvSpPr>
            <a:spLocks noGrp="1"/>
          </p:cNvSpPr>
          <p:nvPr>
            <p:ph type="subTitle" idx="1"/>
          </p:nvPr>
        </p:nvSpPr>
        <p:spPr>
          <a:xfrm>
            <a:off x="762000" y="3505200"/>
            <a:ext cx="4343400" cy="2971800"/>
          </a:xfrm>
        </p:spPr>
        <p:txBody>
          <a:bodyPr>
            <a:normAutofit lnSpcReduction="10000"/>
          </a:bodyPr>
          <a:lstStyle/>
          <a:p>
            <a:pPr algn="l"/>
            <a:r>
              <a:rPr lang="en-US" sz="2400" dirty="0" smtClean="0"/>
              <a:t>Martinsville School District</a:t>
            </a:r>
          </a:p>
          <a:p>
            <a:pPr algn="l"/>
            <a:r>
              <a:rPr lang="en-US" sz="2400" dirty="0" smtClean="0"/>
              <a:t>November 8, 2013</a:t>
            </a:r>
          </a:p>
          <a:p>
            <a:pPr algn="l"/>
            <a:endParaRPr lang="en-US" sz="2400" dirty="0"/>
          </a:p>
          <a:p>
            <a:pPr algn="l"/>
            <a:r>
              <a:rPr lang="en-US" sz="2400" dirty="0" smtClean="0"/>
              <a:t>Linda </a:t>
            </a:r>
            <a:r>
              <a:rPr lang="en-US" sz="2400" dirty="0" err="1" smtClean="0"/>
              <a:t>Reven</a:t>
            </a:r>
            <a:r>
              <a:rPr lang="en-US" sz="2400" dirty="0" smtClean="0"/>
              <a:t> </a:t>
            </a:r>
            <a:r>
              <a:rPr lang="en-US" sz="2400" dirty="0" smtClean="0">
                <a:hlinkClick r:id="rId2"/>
              </a:rPr>
              <a:t>lmreven@eiu.edu</a:t>
            </a:r>
            <a:endParaRPr lang="en-US" sz="2400" dirty="0" smtClean="0"/>
          </a:p>
          <a:p>
            <a:pPr algn="l"/>
            <a:r>
              <a:rPr lang="en-US" sz="2400" dirty="0" smtClean="0"/>
              <a:t>Denise E. Reid </a:t>
            </a:r>
            <a:r>
              <a:rPr lang="en-US" sz="2400" dirty="0" smtClean="0">
                <a:hlinkClick r:id="rId3"/>
              </a:rPr>
              <a:t>dereid@eiu.edu</a:t>
            </a:r>
            <a:r>
              <a:rPr lang="en-US" sz="2400" dirty="0" smtClean="0"/>
              <a:t> </a:t>
            </a:r>
          </a:p>
          <a:p>
            <a:pPr algn="l"/>
            <a:r>
              <a:rPr lang="en-US" sz="2400" dirty="0" smtClean="0"/>
              <a:t>Eastern Illinois University</a:t>
            </a:r>
          </a:p>
          <a:p>
            <a:pPr algn="l"/>
            <a:r>
              <a:rPr lang="en-US" sz="2400" dirty="0" smtClean="0"/>
              <a:t>dereid@eiu.edu</a:t>
            </a:r>
          </a:p>
          <a:p>
            <a:endParaRPr lang="en-US" sz="2800" dirty="0"/>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67200" y="2113505"/>
            <a:ext cx="2032834" cy="2438400"/>
          </a:xfrm>
          <a:prstGeom prst="rect">
            <a:avLst/>
          </a:prstGeom>
        </p:spPr>
      </p:pic>
      <p:pic>
        <p:nvPicPr>
          <p:cNvPr id="5" name="Picture 2" descr="sd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19915" y="4267200"/>
            <a:ext cx="2562084" cy="1998663"/>
          </a:xfrm>
          <a:prstGeom prst="rect">
            <a:avLst/>
          </a:prstGeom>
          <a:noFill/>
          <a:ln w="9525">
            <a:noFill/>
            <a:miter lim="800000"/>
            <a:headEnd/>
            <a:tailEnd/>
          </a:ln>
        </p:spPr>
      </p:pic>
      <p:pic>
        <p:nvPicPr>
          <p:cNvPr id="6" name="Content Placeholder 7" descr="imagecover2.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266946" y="1905000"/>
            <a:ext cx="1920880" cy="2466884"/>
          </a:xfrm>
          <a:prstGeom prst="rect">
            <a:avLst/>
          </a:prstGeom>
        </p:spPr>
      </p:pic>
      <p:pic>
        <p:nvPicPr>
          <p:cNvPr id="7"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572166" y="1027798"/>
            <a:ext cx="1718038" cy="2304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81868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Purpose of Close Reading Complex Informational Text</a:t>
            </a:r>
            <a:endParaRPr lang="en-US" sz="3600" dirty="0"/>
          </a:p>
        </p:txBody>
      </p:sp>
      <p:sp>
        <p:nvSpPr>
          <p:cNvPr id="3" name="Content Placeholder 2"/>
          <p:cNvSpPr>
            <a:spLocks noGrp="1"/>
          </p:cNvSpPr>
          <p:nvPr>
            <p:ph idx="1"/>
          </p:nvPr>
        </p:nvSpPr>
        <p:spPr/>
        <p:txBody>
          <a:bodyPr>
            <a:normAutofit/>
          </a:bodyPr>
          <a:lstStyle/>
          <a:p>
            <a:pPr marL="0" indent="0">
              <a:buNone/>
            </a:pPr>
            <a:endParaRPr lang="en-US" sz="2800" dirty="0" smtClean="0"/>
          </a:p>
          <a:p>
            <a:pPr marL="514350" indent="-514350">
              <a:buFont typeface="+mj-lt"/>
              <a:buAutoNum type="arabicPeriod"/>
            </a:pPr>
            <a:r>
              <a:rPr lang="en-US" sz="2800" dirty="0" smtClean="0"/>
              <a:t>Assimilate new textual information with background knowledge/prior experiences to build new schema.</a:t>
            </a:r>
          </a:p>
          <a:p>
            <a:pPr marL="514350" indent="-514350">
              <a:buFont typeface="+mj-lt"/>
              <a:buAutoNum type="arabicPeriod"/>
            </a:pPr>
            <a:r>
              <a:rPr lang="en-US" sz="2800" dirty="0" smtClean="0"/>
              <a:t>Build habits of readers when they engage with a complex piece of text.</a:t>
            </a:r>
          </a:p>
          <a:p>
            <a:pPr marL="514350" indent="-514350">
              <a:buFont typeface="+mj-lt"/>
              <a:buAutoNum type="arabicPeriod"/>
            </a:pPr>
            <a:r>
              <a:rPr lang="en-US" sz="2800" dirty="0" smtClean="0"/>
              <a:t>Building stamina and persistence when confronted with complex texts.</a:t>
            </a:r>
          </a:p>
          <a:p>
            <a:pPr marL="514350" indent="-514350">
              <a:buFont typeface="+mj-lt"/>
              <a:buAutoNum type="arabicPeriod"/>
            </a:pPr>
            <a:r>
              <a:rPr lang="en-US" sz="2800" dirty="0" smtClean="0"/>
              <a:t>Fostering metacognition.</a:t>
            </a:r>
            <a:endParaRPr lang="en-US" sz="2800" dirty="0"/>
          </a:p>
        </p:txBody>
      </p:sp>
    </p:spTree>
    <p:extLst>
      <p:ext uri="{BB962C8B-B14F-4D97-AF65-F5344CB8AC3E}">
        <p14:creationId xmlns:p14="http://schemas.microsoft.com/office/powerpoint/2010/main" val="34785603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Instructional Practices/</a:t>
            </a:r>
            <a:br>
              <a:rPr lang="en-US" dirty="0" smtClean="0"/>
            </a:br>
            <a:r>
              <a:rPr lang="en-US" dirty="0" smtClean="0"/>
              <a:t>Comprehension Strategies</a:t>
            </a:r>
            <a:endParaRPr lang="en-US" dirty="0"/>
          </a:p>
        </p:txBody>
      </p:sp>
      <p:sp>
        <p:nvSpPr>
          <p:cNvPr id="4" name="Text Placeholder 3"/>
          <p:cNvSpPr>
            <a:spLocks noGrp="1"/>
          </p:cNvSpPr>
          <p:nvPr>
            <p:ph type="body" idx="1"/>
          </p:nvPr>
        </p:nvSpPr>
        <p:spPr/>
        <p:txBody>
          <a:bodyPr/>
          <a:lstStyle/>
          <a:p>
            <a:r>
              <a:rPr lang="en-US" sz="2400" dirty="0" smtClean="0"/>
              <a:t>Instructional Practices</a:t>
            </a:r>
            <a:endParaRPr lang="en-US" sz="2400" dirty="0"/>
          </a:p>
        </p:txBody>
      </p:sp>
      <p:sp>
        <p:nvSpPr>
          <p:cNvPr id="3" name="Content Placeholder 2"/>
          <p:cNvSpPr>
            <a:spLocks noGrp="1"/>
          </p:cNvSpPr>
          <p:nvPr>
            <p:ph sz="half" idx="2"/>
          </p:nvPr>
        </p:nvSpPr>
        <p:spPr>
          <a:xfrm>
            <a:off x="457200" y="2514600"/>
            <a:ext cx="3657600" cy="3951288"/>
          </a:xfrm>
        </p:spPr>
        <p:txBody>
          <a:bodyPr>
            <a:normAutofit fontScale="92500" lnSpcReduction="20000"/>
          </a:bodyPr>
          <a:lstStyle/>
          <a:p>
            <a:r>
              <a:rPr lang="en-US" sz="2800" dirty="0" smtClean="0"/>
              <a:t>Interactive read-</a:t>
            </a:r>
            <a:r>
              <a:rPr lang="en-US" sz="2800" dirty="0" err="1" smtClean="0"/>
              <a:t>alouds</a:t>
            </a:r>
            <a:r>
              <a:rPr lang="en-US" sz="2800" dirty="0" smtClean="0"/>
              <a:t> and shared readings</a:t>
            </a:r>
          </a:p>
          <a:p>
            <a:r>
              <a:rPr lang="en-US" sz="2800" dirty="0" smtClean="0"/>
              <a:t>Teacher modeling and think-</a:t>
            </a:r>
            <a:r>
              <a:rPr lang="en-US" sz="2800" dirty="0" err="1" smtClean="0"/>
              <a:t>alouds</a:t>
            </a:r>
            <a:endParaRPr lang="en-US" sz="2800" dirty="0" smtClean="0"/>
          </a:p>
          <a:p>
            <a:r>
              <a:rPr lang="en-US" sz="2800" dirty="0" smtClean="0"/>
              <a:t>Guided reading with leveled texts</a:t>
            </a:r>
          </a:p>
          <a:p>
            <a:r>
              <a:rPr lang="en-US" sz="2800" dirty="0" smtClean="0"/>
              <a:t>Collaborative reading and discussions</a:t>
            </a:r>
          </a:p>
          <a:p>
            <a:r>
              <a:rPr lang="en-US" sz="2800" dirty="0" smtClean="0"/>
              <a:t>Independent reading and writing</a:t>
            </a:r>
          </a:p>
        </p:txBody>
      </p:sp>
      <p:sp>
        <p:nvSpPr>
          <p:cNvPr id="5" name="Text Placeholder 4"/>
          <p:cNvSpPr>
            <a:spLocks noGrp="1"/>
          </p:cNvSpPr>
          <p:nvPr>
            <p:ph type="body" sz="quarter" idx="3"/>
          </p:nvPr>
        </p:nvSpPr>
        <p:spPr/>
        <p:txBody>
          <a:bodyPr/>
          <a:lstStyle/>
          <a:p>
            <a:r>
              <a:rPr lang="en-US" sz="2400" dirty="0" smtClean="0"/>
              <a:t>Comprehension Strategies</a:t>
            </a:r>
            <a:endParaRPr lang="en-US" sz="2400" dirty="0"/>
          </a:p>
        </p:txBody>
      </p:sp>
      <p:sp>
        <p:nvSpPr>
          <p:cNvPr id="6" name="Content Placeholder 5"/>
          <p:cNvSpPr>
            <a:spLocks noGrp="1"/>
          </p:cNvSpPr>
          <p:nvPr>
            <p:ph sz="quarter" idx="4"/>
          </p:nvPr>
        </p:nvSpPr>
        <p:spPr>
          <a:xfrm>
            <a:off x="4419600" y="2514600"/>
            <a:ext cx="3657600" cy="3951288"/>
          </a:xfrm>
        </p:spPr>
        <p:txBody>
          <a:bodyPr>
            <a:normAutofit fontScale="92500"/>
          </a:bodyPr>
          <a:lstStyle/>
          <a:p>
            <a:pPr>
              <a:lnSpc>
                <a:spcPct val="150000"/>
              </a:lnSpc>
            </a:pPr>
            <a:r>
              <a:rPr lang="en-US" dirty="0" smtClean="0"/>
              <a:t>Questioning strategies</a:t>
            </a:r>
          </a:p>
          <a:p>
            <a:pPr>
              <a:lnSpc>
                <a:spcPct val="150000"/>
              </a:lnSpc>
            </a:pPr>
            <a:r>
              <a:rPr lang="en-US" dirty="0" smtClean="0"/>
              <a:t>Summarizing strategies</a:t>
            </a:r>
          </a:p>
          <a:p>
            <a:pPr>
              <a:lnSpc>
                <a:spcPct val="150000"/>
              </a:lnSpc>
            </a:pPr>
            <a:r>
              <a:rPr lang="en-US" dirty="0" err="1" smtClean="0"/>
              <a:t>Inferencing</a:t>
            </a:r>
            <a:r>
              <a:rPr lang="en-US" dirty="0" smtClean="0"/>
              <a:t> strategies</a:t>
            </a:r>
          </a:p>
          <a:p>
            <a:pPr>
              <a:lnSpc>
                <a:spcPct val="150000"/>
              </a:lnSpc>
            </a:pPr>
            <a:r>
              <a:rPr lang="en-US" dirty="0" smtClean="0"/>
              <a:t>Self-monitoring strategies</a:t>
            </a:r>
          </a:p>
          <a:p>
            <a:pPr>
              <a:lnSpc>
                <a:spcPct val="150000"/>
              </a:lnSpc>
            </a:pPr>
            <a:r>
              <a:rPr lang="en-US" dirty="0" smtClean="0"/>
              <a:t>Connection strategies</a:t>
            </a:r>
          </a:p>
          <a:p>
            <a:pPr>
              <a:lnSpc>
                <a:spcPct val="150000"/>
              </a:lnSpc>
            </a:pPr>
            <a:r>
              <a:rPr lang="en-US" dirty="0" smtClean="0"/>
              <a:t>Analysis strategies</a:t>
            </a:r>
            <a:endParaRPr lang="en-US" dirty="0"/>
          </a:p>
        </p:txBody>
      </p:sp>
    </p:spTree>
    <p:extLst>
      <p:ext uri="{BB962C8B-B14F-4D97-AF65-F5344CB8AC3E}">
        <p14:creationId xmlns:p14="http://schemas.microsoft.com/office/powerpoint/2010/main" val="40079326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z="4800" smtClean="0"/>
              <a:t>Think-Alouds</a:t>
            </a:r>
          </a:p>
        </p:txBody>
      </p:sp>
      <p:sp>
        <p:nvSpPr>
          <p:cNvPr id="48131" name="Rectangle 3"/>
          <p:cNvSpPr>
            <a:spLocks noGrp="1" noChangeArrowheads="1"/>
          </p:cNvSpPr>
          <p:nvPr>
            <p:ph type="body" idx="1"/>
          </p:nvPr>
        </p:nvSpPr>
        <p:spPr>
          <a:xfrm>
            <a:off x="1219200" y="1981200"/>
            <a:ext cx="7924800" cy="4419600"/>
          </a:xfrm>
        </p:spPr>
        <p:txBody>
          <a:bodyPr/>
          <a:lstStyle/>
          <a:p>
            <a:pPr eaLnBrk="1" hangingPunct="1"/>
            <a:endParaRPr lang="en-US" smtClean="0"/>
          </a:p>
          <a:p>
            <a:pPr eaLnBrk="1" hangingPunct="1"/>
            <a:r>
              <a:rPr lang="en-US" sz="3600" smtClean="0"/>
              <a:t>Make predictions…</a:t>
            </a:r>
          </a:p>
          <a:p>
            <a:pPr eaLnBrk="1" hangingPunct="1"/>
            <a:r>
              <a:rPr lang="en-US" sz="3600" smtClean="0"/>
              <a:t>Describe images (pictures)…</a:t>
            </a:r>
          </a:p>
          <a:p>
            <a:pPr eaLnBrk="1" hangingPunct="1"/>
            <a:r>
              <a:rPr lang="en-US" sz="3600" smtClean="0"/>
              <a:t>Give analogies (“this is like”)…</a:t>
            </a:r>
          </a:p>
          <a:p>
            <a:pPr eaLnBrk="1" hangingPunct="1"/>
            <a:r>
              <a:rPr lang="en-US" sz="3600" smtClean="0"/>
              <a:t>Be aware of “potholes” in reading…</a:t>
            </a:r>
          </a:p>
          <a:p>
            <a:pPr eaLnBrk="1" hangingPunct="1"/>
            <a:r>
              <a:rPr lang="en-US" sz="3600" smtClean="0"/>
              <a:t>Use fix-up strategies…</a:t>
            </a:r>
          </a:p>
        </p:txBody>
      </p:sp>
    </p:spTree>
    <p:extLst>
      <p:ext uri="{BB962C8B-B14F-4D97-AF65-F5344CB8AC3E}">
        <p14:creationId xmlns:p14="http://schemas.microsoft.com/office/powerpoint/2010/main" val="29965634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Useful Strategies &amp; Tools</a:t>
            </a:r>
            <a:endParaRPr lang="en-US" dirty="0"/>
          </a:p>
        </p:txBody>
      </p:sp>
      <p:sp>
        <p:nvSpPr>
          <p:cNvPr id="3" name="Content Placeholder 2"/>
          <p:cNvSpPr>
            <a:spLocks noGrp="1"/>
          </p:cNvSpPr>
          <p:nvPr>
            <p:ph idx="1"/>
          </p:nvPr>
        </p:nvSpPr>
        <p:spPr/>
        <p:txBody>
          <a:bodyPr>
            <a:normAutofit fontScale="77500" lnSpcReduction="20000"/>
          </a:bodyPr>
          <a:lstStyle/>
          <a:p>
            <a:r>
              <a:rPr lang="en-US" sz="2900" dirty="0" smtClean="0"/>
              <a:t>QAR (Question-Answer-Relationship)</a:t>
            </a:r>
          </a:p>
          <a:p>
            <a:pPr lvl="1"/>
            <a:r>
              <a:rPr lang="en-US" sz="2900" dirty="0" smtClean="0"/>
              <a:t>In the Book (Right There Questions/Think &amp; Search)</a:t>
            </a:r>
          </a:p>
          <a:p>
            <a:pPr lvl="1"/>
            <a:r>
              <a:rPr lang="en-US" sz="2900" dirty="0" smtClean="0"/>
              <a:t>In My Head (Author &amp; Me/On My Own)</a:t>
            </a:r>
          </a:p>
          <a:p>
            <a:r>
              <a:rPr lang="en-US" sz="2900" dirty="0" smtClean="0"/>
              <a:t>Reciprocal Teaching</a:t>
            </a:r>
          </a:p>
          <a:p>
            <a:pPr lvl="1"/>
            <a:r>
              <a:rPr lang="en-US" sz="2900" dirty="0" smtClean="0"/>
              <a:t>Summarizer-Predictor-Clarifier-Questioner</a:t>
            </a:r>
          </a:p>
          <a:p>
            <a:r>
              <a:rPr lang="en-US" sz="2900" dirty="0" smtClean="0"/>
              <a:t>Graphic Organizers (Word Map)</a:t>
            </a:r>
          </a:p>
          <a:p>
            <a:r>
              <a:rPr lang="en-US" sz="2900" dirty="0" smtClean="0"/>
              <a:t>Expectation Grid/Bookmarks</a:t>
            </a:r>
          </a:p>
          <a:p>
            <a:r>
              <a:rPr lang="en-US" sz="2900" dirty="0" smtClean="0"/>
              <a:t>Double Entry Journal</a:t>
            </a:r>
          </a:p>
          <a:p>
            <a:r>
              <a:rPr lang="en-US" sz="2900" dirty="0" smtClean="0"/>
              <a:t>Herringbone</a:t>
            </a:r>
          </a:p>
          <a:p>
            <a:r>
              <a:rPr lang="en-US" sz="2900" dirty="0" smtClean="0"/>
              <a:t>Wiki sticks, sticky notes, book marks, </a:t>
            </a:r>
            <a:r>
              <a:rPr lang="en-US" sz="2900" dirty="0" err="1" smtClean="0"/>
              <a:t>foldables</a:t>
            </a:r>
            <a:r>
              <a:rPr lang="en-US" sz="2900" dirty="0" smtClean="0"/>
              <a:t>.</a:t>
            </a:r>
          </a:p>
          <a:p>
            <a:r>
              <a:rPr lang="en-US" sz="2900" dirty="0" smtClean="0"/>
              <a:t>Sentence Frames </a:t>
            </a:r>
          </a:p>
          <a:p>
            <a:pPr marL="114300" indent="0">
              <a:buNone/>
            </a:pPr>
            <a:r>
              <a:rPr lang="en-US" sz="2900" dirty="0" smtClean="0"/>
              <a:t>	Ex. The author wrote this book to tell us that ____________.</a:t>
            </a:r>
          </a:p>
          <a:p>
            <a:r>
              <a:rPr lang="en-US" sz="2900" dirty="0" smtClean="0"/>
              <a:t>Story frames</a:t>
            </a:r>
          </a:p>
          <a:p>
            <a:pPr marL="0" indent="0">
              <a:buNone/>
            </a:pPr>
            <a:endParaRPr lang="en-US" dirty="0" smtClean="0"/>
          </a:p>
        </p:txBody>
      </p:sp>
    </p:spTree>
    <p:extLst>
      <p:ext uri="{BB962C8B-B14F-4D97-AF65-F5344CB8AC3E}">
        <p14:creationId xmlns:p14="http://schemas.microsoft.com/office/powerpoint/2010/main" val="26099646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arcov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0370" y="0"/>
            <a:ext cx="5603259" cy="6858000"/>
          </a:xfrm>
          <a:prstGeom prst="rect">
            <a:avLst/>
          </a:prstGeom>
        </p:spPr>
      </p:pic>
    </p:spTree>
    <p:extLst>
      <p:ext uri="{BB962C8B-B14F-4D97-AF65-F5344CB8AC3E}">
        <p14:creationId xmlns:p14="http://schemas.microsoft.com/office/powerpoint/2010/main" val="1307327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2" descr="Fig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4600" y="228600"/>
            <a:ext cx="4038600" cy="2590800"/>
          </a:xfrm>
          <a:prstGeom prst="rect">
            <a:avLst/>
          </a:prstGeom>
          <a:noFill/>
          <a:ln w="9525">
            <a:noFill/>
            <a:miter lim="800000"/>
            <a:headEnd/>
            <a:tailEnd/>
          </a:ln>
        </p:spPr>
      </p:pic>
      <p:pic>
        <p:nvPicPr>
          <p:cNvPr id="11267" name="Picture 53" descr="Fig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2400" y="3124200"/>
            <a:ext cx="4267200" cy="2989263"/>
          </a:xfrm>
          <a:prstGeom prst="rect">
            <a:avLst/>
          </a:prstGeom>
          <a:noFill/>
          <a:ln w="9525">
            <a:noFill/>
            <a:miter lim="800000"/>
            <a:headEnd/>
            <a:tailEnd/>
          </a:ln>
        </p:spPr>
      </p:pic>
      <p:pic>
        <p:nvPicPr>
          <p:cNvPr id="11268" name="Picture 54" descr="Figure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0" y="2840038"/>
            <a:ext cx="4419600" cy="3224212"/>
          </a:xfrm>
          <a:prstGeom prst="rect">
            <a:avLst/>
          </a:prstGeom>
          <a:noFill/>
          <a:ln w="9525">
            <a:noFill/>
            <a:miter lim="800000"/>
            <a:headEnd/>
            <a:tailEnd/>
          </a:ln>
        </p:spPr>
      </p:pic>
      <p:sp>
        <p:nvSpPr>
          <p:cNvPr id="11269" name="Text Box 55"/>
          <p:cNvSpPr txBox="1">
            <a:spLocks noChangeArrowheads="1"/>
          </p:cNvSpPr>
          <p:nvPr/>
        </p:nvSpPr>
        <p:spPr bwMode="auto">
          <a:xfrm>
            <a:off x="2667000" y="6248400"/>
            <a:ext cx="3398838" cy="366713"/>
          </a:xfrm>
          <a:prstGeom prst="rect">
            <a:avLst/>
          </a:prstGeom>
          <a:noFill/>
          <a:ln w="9525">
            <a:noFill/>
            <a:miter lim="800000"/>
            <a:headEnd/>
            <a:tailEnd/>
          </a:ln>
        </p:spPr>
        <p:txBody>
          <a:bodyPr wrap="none">
            <a:prstTxWarp prst="textNoShape">
              <a:avLst/>
            </a:prstTxWarp>
            <a:spAutoFit/>
          </a:bodyPr>
          <a:lstStyle/>
          <a:p>
            <a:r>
              <a:rPr lang="en-US"/>
              <a:t>(Raphael, Highfield &amp; Au, 2006)</a:t>
            </a:r>
          </a:p>
        </p:txBody>
      </p:sp>
      <p:sp>
        <p:nvSpPr>
          <p:cNvPr id="11270" name="Line 56"/>
          <p:cNvSpPr>
            <a:spLocks noChangeShapeType="1"/>
          </p:cNvSpPr>
          <p:nvPr/>
        </p:nvSpPr>
        <p:spPr bwMode="auto">
          <a:xfrm flipH="1">
            <a:off x="2209800" y="2819400"/>
            <a:ext cx="1219200" cy="533400"/>
          </a:xfrm>
          <a:prstGeom prst="line">
            <a:avLst/>
          </a:prstGeom>
          <a:noFill/>
          <a:ln w="38100">
            <a:solidFill>
              <a:schemeClr val="tx1"/>
            </a:solidFill>
            <a:round/>
            <a:headEnd/>
            <a:tailEnd type="triangle" w="med" len="med"/>
          </a:ln>
        </p:spPr>
        <p:txBody>
          <a:bodyPr>
            <a:prstTxWarp prst="textNoShape">
              <a:avLst/>
            </a:prstTxWarp>
          </a:bodyPr>
          <a:lstStyle/>
          <a:p>
            <a:endParaRPr lang="en-US"/>
          </a:p>
        </p:txBody>
      </p:sp>
      <p:sp>
        <p:nvSpPr>
          <p:cNvPr id="11271" name="Line 57"/>
          <p:cNvSpPr>
            <a:spLocks noChangeShapeType="1"/>
          </p:cNvSpPr>
          <p:nvPr/>
        </p:nvSpPr>
        <p:spPr bwMode="auto">
          <a:xfrm>
            <a:off x="5867400" y="2819400"/>
            <a:ext cx="1219200" cy="609600"/>
          </a:xfrm>
          <a:prstGeom prst="line">
            <a:avLst/>
          </a:prstGeom>
          <a:noFill/>
          <a:ln w="38100">
            <a:solidFill>
              <a:schemeClr val="tx1"/>
            </a:solidFill>
            <a:round/>
            <a:headEnd/>
            <a:tailEnd type="triangle" w="med" len="med"/>
          </a:ln>
        </p:spPr>
        <p:txBody>
          <a:bodyPr>
            <a:prstTxWarp prst="textNoShape">
              <a:avLst/>
            </a:prstTxWarp>
          </a:bodyPr>
          <a:lstStyle/>
          <a:p>
            <a:endParaRPr lang="en-US"/>
          </a:p>
        </p:txBody>
      </p:sp>
    </p:spTree>
    <p:extLst>
      <p:ext uri="{BB962C8B-B14F-4D97-AF65-F5344CB8AC3E}">
        <p14:creationId xmlns:p14="http://schemas.microsoft.com/office/powerpoint/2010/main" val="18830181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pPr eaLnBrk="1" hangingPunct="1"/>
            <a:r>
              <a:rPr lang="en-US"/>
              <a:t>Picture - QAR </a:t>
            </a:r>
            <a:br>
              <a:rPr lang="en-US"/>
            </a:br>
            <a:r>
              <a:rPr lang="en-US" sz="2800"/>
              <a:t>(Cortese, 2003)</a:t>
            </a:r>
            <a:endParaRPr lang="en-US"/>
          </a:p>
        </p:txBody>
      </p:sp>
      <p:sp>
        <p:nvSpPr>
          <p:cNvPr id="30723" name="Rectangle 3"/>
          <p:cNvSpPr>
            <a:spLocks noGrp="1" noChangeArrowheads="1"/>
          </p:cNvSpPr>
          <p:nvPr>
            <p:ph type="body" idx="1"/>
          </p:nvPr>
        </p:nvSpPr>
        <p:spPr>
          <a:xfrm>
            <a:off x="457200" y="1905000"/>
            <a:ext cx="8229600" cy="4525963"/>
          </a:xfrm>
        </p:spPr>
        <p:txBody>
          <a:bodyPr/>
          <a:lstStyle/>
          <a:p>
            <a:pPr eaLnBrk="1" hangingPunct="1">
              <a:lnSpc>
                <a:spcPct val="90000"/>
              </a:lnSpc>
            </a:pPr>
            <a:r>
              <a:rPr lang="en-US"/>
              <a:t>This strategy provides a “venue outside the printed text for practicing cognitive tasks that are critical to reading comprehension” (p. 375).</a:t>
            </a:r>
          </a:p>
          <a:p>
            <a:pPr eaLnBrk="1" hangingPunct="1">
              <a:lnSpc>
                <a:spcPct val="90000"/>
              </a:lnSpc>
            </a:pPr>
            <a:endParaRPr lang="en-US"/>
          </a:p>
          <a:p>
            <a:pPr eaLnBrk="1" hangingPunct="1">
              <a:lnSpc>
                <a:spcPct val="90000"/>
              </a:lnSpc>
            </a:pPr>
            <a:r>
              <a:rPr lang="en-US"/>
              <a:t>This technique “can reduce the cognitive linguistic burden on students by extricating processing demands from text” (p. 376).</a:t>
            </a:r>
          </a:p>
          <a:p>
            <a:pPr eaLnBrk="1" hangingPunct="1">
              <a:lnSpc>
                <a:spcPct val="90000"/>
              </a:lnSpc>
              <a:buFontTx/>
              <a:buNone/>
            </a:pPr>
            <a:endParaRPr lang="en-US"/>
          </a:p>
        </p:txBody>
      </p:sp>
    </p:spTree>
    <p:extLst>
      <p:ext uri="{BB962C8B-B14F-4D97-AF65-F5344CB8AC3E}">
        <p14:creationId xmlns:p14="http://schemas.microsoft.com/office/powerpoint/2010/main" val="43976821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t>Picture-QAR Strategy</a:t>
            </a:r>
          </a:p>
        </p:txBody>
      </p:sp>
      <p:sp>
        <p:nvSpPr>
          <p:cNvPr id="31747" name="Rectangle 3"/>
          <p:cNvSpPr>
            <a:spLocks noGrp="1" noChangeArrowheads="1"/>
          </p:cNvSpPr>
          <p:nvPr>
            <p:ph type="body" idx="1"/>
          </p:nvPr>
        </p:nvSpPr>
        <p:spPr>
          <a:xfrm>
            <a:off x="457200" y="1295400"/>
            <a:ext cx="8229600" cy="5257800"/>
          </a:xfrm>
        </p:spPr>
        <p:txBody>
          <a:bodyPr/>
          <a:lstStyle/>
          <a:p>
            <a:pPr eaLnBrk="1" hangingPunct="1">
              <a:lnSpc>
                <a:spcPct val="90000"/>
              </a:lnSpc>
              <a:buFontTx/>
              <a:buNone/>
            </a:pPr>
            <a:r>
              <a:rPr lang="en-US" sz="2800" b="1"/>
              <a:t>In the Book…</a:t>
            </a:r>
            <a:endParaRPr lang="en-US" sz="2800"/>
          </a:p>
          <a:p>
            <a:pPr eaLnBrk="1" hangingPunct="1">
              <a:lnSpc>
                <a:spcPct val="90000"/>
              </a:lnSpc>
            </a:pPr>
            <a:r>
              <a:rPr lang="en-US" sz="2800"/>
              <a:t>“Right There” - students must note information that is depicted outright in a single illustration </a:t>
            </a:r>
          </a:p>
          <a:p>
            <a:pPr eaLnBrk="1" hangingPunct="1">
              <a:lnSpc>
                <a:spcPct val="90000"/>
              </a:lnSpc>
            </a:pPr>
            <a:r>
              <a:rPr lang="en-US" sz="2800"/>
              <a:t>“Think and Search” - requires the students to draw conclusions from information depicted across several illustrations</a:t>
            </a:r>
          </a:p>
          <a:p>
            <a:pPr eaLnBrk="1" hangingPunct="1">
              <a:lnSpc>
                <a:spcPct val="90000"/>
              </a:lnSpc>
              <a:buFontTx/>
              <a:buNone/>
            </a:pPr>
            <a:r>
              <a:rPr lang="en-US" sz="2800" b="1"/>
              <a:t>In my Head…</a:t>
            </a:r>
            <a:endParaRPr lang="en-US" sz="2800"/>
          </a:p>
          <a:p>
            <a:pPr eaLnBrk="1" hangingPunct="1">
              <a:lnSpc>
                <a:spcPct val="90000"/>
              </a:lnSpc>
            </a:pPr>
            <a:r>
              <a:rPr lang="en-US" sz="2800"/>
              <a:t>“Author (Artist) and You” - the students’ prior knowledge base must be combined with information the author/illustrator provides</a:t>
            </a:r>
          </a:p>
          <a:p>
            <a:pPr eaLnBrk="1" hangingPunct="1">
              <a:lnSpc>
                <a:spcPct val="90000"/>
              </a:lnSpc>
            </a:pPr>
            <a:r>
              <a:rPr lang="en-US" sz="2800"/>
              <a:t>“On My Own” - the information is drawn exclusively from the students’ prior knowledge</a:t>
            </a:r>
          </a:p>
        </p:txBody>
      </p:sp>
    </p:spTree>
    <p:extLst>
      <p:ext uri="{BB962C8B-B14F-4D97-AF65-F5344CB8AC3E}">
        <p14:creationId xmlns:p14="http://schemas.microsoft.com/office/powerpoint/2010/main" val="42189307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d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381000"/>
            <a:ext cx="7543800" cy="5884863"/>
          </a:xfrm>
          <a:prstGeom prst="rect">
            <a:avLst/>
          </a:prstGeom>
          <a:noFill/>
          <a:ln w="9525">
            <a:noFill/>
            <a:miter lim="800000"/>
            <a:headEnd/>
            <a:tailEnd/>
          </a:ln>
        </p:spPr>
      </p:pic>
    </p:spTree>
    <p:extLst>
      <p:ext uri="{BB962C8B-B14F-4D97-AF65-F5344CB8AC3E}">
        <p14:creationId xmlns:p14="http://schemas.microsoft.com/office/powerpoint/2010/main" val="15941360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8"/>
          <p:cNvSpPr>
            <a:spLocks noGrp="1" noChangeArrowheads="1"/>
          </p:cNvSpPr>
          <p:nvPr>
            <p:ph type="title"/>
          </p:nvPr>
        </p:nvSpPr>
        <p:spPr/>
        <p:txBody>
          <a:bodyPr/>
          <a:lstStyle/>
          <a:p>
            <a:pPr eaLnBrk="1" hangingPunct="1"/>
            <a:r>
              <a:rPr lang="en-US"/>
              <a:t>P-QAR:  In the Book</a:t>
            </a:r>
            <a:br>
              <a:rPr lang="en-US"/>
            </a:br>
            <a:r>
              <a:rPr lang="en-US" sz="2400" i="1"/>
              <a:t>Sitting Ducks </a:t>
            </a:r>
            <a:r>
              <a:rPr lang="en-US" sz="2400"/>
              <a:t>(Bedard, 1998)</a:t>
            </a:r>
          </a:p>
        </p:txBody>
      </p:sp>
      <p:sp>
        <p:nvSpPr>
          <p:cNvPr id="33795" name="Rectangle 1029"/>
          <p:cNvSpPr>
            <a:spLocks noGrp="1" noChangeArrowheads="1"/>
          </p:cNvSpPr>
          <p:nvPr>
            <p:ph type="body" sz="half" idx="1"/>
          </p:nvPr>
        </p:nvSpPr>
        <p:spPr/>
        <p:txBody>
          <a:bodyPr/>
          <a:lstStyle/>
          <a:p>
            <a:pPr algn="ctr" eaLnBrk="1" hangingPunct="1">
              <a:lnSpc>
                <a:spcPct val="80000"/>
              </a:lnSpc>
              <a:buFontTx/>
              <a:buNone/>
            </a:pPr>
            <a:r>
              <a:rPr lang="en-US" b="1"/>
              <a:t>Right There</a:t>
            </a:r>
          </a:p>
          <a:p>
            <a:pPr algn="ctr" eaLnBrk="1" hangingPunct="1">
              <a:lnSpc>
                <a:spcPct val="80000"/>
              </a:lnSpc>
              <a:buFontTx/>
              <a:buNone/>
            </a:pPr>
            <a:endParaRPr lang="en-US" sz="2000"/>
          </a:p>
          <a:p>
            <a:pPr algn="ctr" eaLnBrk="1" hangingPunct="1">
              <a:lnSpc>
                <a:spcPct val="80000"/>
              </a:lnSpc>
              <a:buFontTx/>
              <a:buNone/>
            </a:pPr>
            <a:endParaRPr lang="en-US" sz="2000"/>
          </a:p>
          <a:p>
            <a:pPr algn="ctr" eaLnBrk="1" hangingPunct="1">
              <a:lnSpc>
                <a:spcPct val="80000"/>
              </a:lnSpc>
            </a:pPr>
            <a:r>
              <a:rPr lang="en-US" sz="2400"/>
              <a:t>What is the setting in </a:t>
            </a:r>
          </a:p>
          <a:p>
            <a:pPr algn="ctr" eaLnBrk="1" hangingPunct="1">
              <a:lnSpc>
                <a:spcPct val="80000"/>
              </a:lnSpc>
              <a:buFontTx/>
              <a:buNone/>
            </a:pPr>
            <a:r>
              <a:rPr lang="en-US" sz="2400"/>
              <a:t>this picture?</a:t>
            </a:r>
          </a:p>
          <a:p>
            <a:pPr algn="ctr" eaLnBrk="1" hangingPunct="1">
              <a:lnSpc>
                <a:spcPct val="80000"/>
              </a:lnSpc>
              <a:buFontTx/>
              <a:buNone/>
            </a:pPr>
            <a:r>
              <a:rPr lang="en-US" sz="1800" i="1"/>
              <a:t>(factory)</a:t>
            </a:r>
          </a:p>
          <a:p>
            <a:pPr algn="ctr" eaLnBrk="1" hangingPunct="1">
              <a:lnSpc>
                <a:spcPct val="80000"/>
              </a:lnSpc>
              <a:buFontTx/>
              <a:buNone/>
            </a:pPr>
            <a:endParaRPr lang="en-US" sz="1800" i="1"/>
          </a:p>
          <a:p>
            <a:pPr algn="ctr" eaLnBrk="1" hangingPunct="1">
              <a:lnSpc>
                <a:spcPct val="80000"/>
              </a:lnSpc>
              <a:buFontTx/>
              <a:buNone/>
            </a:pPr>
            <a:endParaRPr lang="en-US" sz="1800" i="1"/>
          </a:p>
          <a:p>
            <a:pPr algn="ctr" eaLnBrk="1" hangingPunct="1">
              <a:lnSpc>
                <a:spcPct val="80000"/>
              </a:lnSpc>
            </a:pPr>
            <a:r>
              <a:rPr lang="en-US" sz="2400"/>
              <a:t>What is the alligator doing?</a:t>
            </a:r>
          </a:p>
          <a:p>
            <a:pPr algn="ctr" eaLnBrk="1" hangingPunct="1">
              <a:lnSpc>
                <a:spcPct val="80000"/>
              </a:lnSpc>
              <a:buFontTx/>
              <a:buNone/>
            </a:pPr>
            <a:r>
              <a:rPr lang="en-US" sz="1800" i="1"/>
              <a:t>(punching the time clock)</a:t>
            </a:r>
          </a:p>
        </p:txBody>
      </p:sp>
      <p:sp>
        <p:nvSpPr>
          <p:cNvPr id="33796" name="Rectangle 1030"/>
          <p:cNvSpPr>
            <a:spLocks noGrp="1" noChangeArrowheads="1"/>
          </p:cNvSpPr>
          <p:nvPr>
            <p:ph type="body" sz="half" idx="2"/>
          </p:nvPr>
        </p:nvSpPr>
        <p:spPr/>
        <p:txBody>
          <a:bodyPr/>
          <a:lstStyle/>
          <a:p>
            <a:pPr algn="ctr" eaLnBrk="1" hangingPunct="1">
              <a:lnSpc>
                <a:spcPct val="80000"/>
              </a:lnSpc>
              <a:buFontTx/>
              <a:buNone/>
            </a:pPr>
            <a:r>
              <a:rPr lang="en-US" b="1" i="1"/>
              <a:t>Think and Search</a:t>
            </a:r>
          </a:p>
          <a:p>
            <a:pPr algn="ctr" eaLnBrk="1" hangingPunct="1">
              <a:lnSpc>
                <a:spcPct val="80000"/>
              </a:lnSpc>
              <a:buFontTx/>
              <a:buNone/>
            </a:pPr>
            <a:endParaRPr lang="en-US" b="1" i="1"/>
          </a:p>
          <a:p>
            <a:pPr algn="ctr" eaLnBrk="1" hangingPunct="1">
              <a:lnSpc>
                <a:spcPct val="80000"/>
              </a:lnSpc>
            </a:pPr>
            <a:r>
              <a:rPr lang="en-US" sz="2400" i="1"/>
              <a:t>How does the duck’s feelings about the waiter in the diner change?  Why?</a:t>
            </a:r>
          </a:p>
          <a:p>
            <a:pPr algn="ctr" eaLnBrk="1" hangingPunct="1">
              <a:lnSpc>
                <a:spcPct val="80000"/>
              </a:lnSpc>
              <a:buFontTx/>
              <a:buNone/>
            </a:pPr>
            <a:r>
              <a:rPr lang="en-US" sz="1800" i="1"/>
              <a:t>(he is excited and then alarmed;</a:t>
            </a:r>
          </a:p>
          <a:p>
            <a:pPr algn="ctr" eaLnBrk="1" hangingPunct="1">
              <a:lnSpc>
                <a:spcPct val="80000"/>
              </a:lnSpc>
              <a:buFontTx/>
              <a:buNone/>
            </a:pPr>
            <a:r>
              <a:rPr lang="en-US" sz="1800" i="1"/>
              <a:t>the waiter is really an alligator with a duck puppet)</a:t>
            </a:r>
          </a:p>
          <a:p>
            <a:pPr algn="ctr" eaLnBrk="1" hangingPunct="1">
              <a:lnSpc>
                <a:spcPct val="80000"/>
              </a:lnSpc>
              <a:buFontTx/>
              <a:buNone/>
            </a:pPr>
            <a:endParaRPr lang="en-US" sz="1800" i="1"/>
          </a:p>
          <a:p>
            <a:pPr algn="ctr" eaLnBrk="1" hangingPunct="1">
              <a:lnSpc>
                <a:spcPct val="80000"/>
              </a:lnSpc>
            </a:pPr>
            <a:r>
              <a:rPr lang="en-US" sz="2400" i="1"/>
              <a:t>Why does the duck give the alligator a ticket?</a:t>
            </a:r>
          </a:p>
          <a:p>
            <a:pPr algn="ctr" eaLnBrk="1" hangingPunct="1">
              <a:lnSpc>
                <a:spcPct val="80000"/>
              </a:lnSpc>
              <a:buFontTx/>
              <a:buNone/>
            </a:pPr>
            <a:r>
              <a:rPr lang="en-US" sz="1800" i="1"/>
              <a:t>(he wants the alligator to go to Florida too)</a:t>
            </a:r>
          </a:p>
          <a:p>
            <a:pPr algn="ctr" eaLnBrk="1" hangingPunct="1">
              <a:lnSpc>
                <a:spcPct val="80000"/>
              </a:lnSpc>
              <a:buFontTx/>
              <a:buNone/>
            </a:pPr>
            <a:endParaRPr lang="en-US" sz="1800" i="1"/>
          </a:p>
        </p:txBody>
      </p:sp>
    </p:spTree>
    <p:extLst>
      <p:ext uri="{BB962C8B-B14F-4D97-AF65-F5344CB8AC3E}">
        <p14:creationId xmlns:p14="http://schemas.microsoft.com/office/powerpoint/2010/main" val="19721735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Reading Informational </a:t>
            </a:r>
            <a:br>
              <a:rPr lang="en-US" dirty="0" smtClean="0"/>
            </a:br>
            <a:r>
              <a:rPr lang="en-US" dirty="0" smtClean="0"/>
              <a:t>Text Important?</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smtClean="0"/>
          </a:p>
          <a:p>
            <a:pPr marL="0" indent="0">
              <a:buNone/>
            </a:pPr>
            <a:r>
              <a:rPr lang="en-US" sz="2400" dirty="0" smtClean="0"/>
              <a:t>Findings in the 2009 National Assessment of Educational Progress confirm the need for more informational text reading:</a:t>
            </a:r>
          </a:p>
          <a:p>
            <a:pPr marL="0" indent="0">
              <a:buNone/>
            </a:pPr>
            <a:endParaRPr lang="en-US" sz="2400" dirty="0" smtClean="0"/>
          </a:p>
          <a:p>
            <a:r>
              <a:rPr lang="en-US" sz="2400" dirty="0" smtClean="0"/>
              <a:t>34% of fourth graders were at or above the proficient level in science.</a:t>
            </a:r>
          </a:p>
          <a:p>
            <a:r>
              <a:rPr lang="en-US" sz="2400" dirty="0" smtClean="0"/>
              <a:t>30% of eighth graders were at or above the proficient level in science.</a:t>
            </a:r>
          </a:p>
          <a:p>
            <a:r>
              <a:rPr lang="en-US" sz="2400" dirty="0" smtClean="0"/>
              <a:t>21% of twelfth graders were at or above the proficient level in science.</a:t>
            </a:r>
            <a:endParaRPr lang="en-US" dirty="0" smtClean="0"/>
          </a:p>
        </p:txBody>
      </p:sp>
    </p:spTree>
    <p:extLst>
      <p:ext uri="{BB962C8B-B14F-4D97-AF65-F5344CB8AC3E}">
        <p14:creationId xmlns:p14="http://schemas.microsoft.com/office/powerpoint/2010/main" val="42190967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sd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688" y="-425450"/>
            <a:ext cx="9986963" cy="7710488"/>
          </a:xfrm>
          <a:prstGeom prst="rect">
            <a:avLst/>
          </a:prstGeom>
          <a:noFill/>
          <a:ln w="9525">
            <a:noFill/>
            <a:miter lim="800000"/>
            <a:headEnd/>
            <a:tailEnd/>
          </a:ln>
        </p:spPr>
      </p:pic>
    </p:spTree>
    <p:extLst>
      <p:ext uri="{BB962C8B-B14F-4D97-AF65-F5344CB8AC3E}">
        <p14:creationId xmlns:p14="http://schemas.microsoft.com/office/powerpoint/2010/main" val="9864268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026" descr="sd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63525"/>
            <a:ext cx="9144000" cy="6257925"/>
          </a:xfrm>
          <a:prstGeom prst="rect">
            <a:avLst/>
          </a:prstGeom>
          <a:noFill/>
          <a:ln w="9525">
            <a:noFill/>
            <a:miter lim="800000"/>
            <a:headEnd/>
            <a:tailEnd/>
          </a:ln>
        </p:spPr>
      </p:pic>
    </p:spTree>
    <p:extLst>
      <p:ext uri="{BB962C8B-B14F-4D97-AF65-F5344CB8AC3E}">
        <p14:creationId xmlns:p14="http://schemas.microsoft.com/office/powerpoint/2010/main" val="13360297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026" descr="sd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68463" y="0"/>
            <a:ext cx="5915025" cy="6858000"/>
          </a:xfrm>
          <a:prstGeom prst="rect">
            <a:avLst/>
          </a:prstGeom>
          <a:noFill/>
          <a:ln w="9525">
            <a:noFill/>
            <a:miter lim="800000"/>
            <a:headEnd/>
            <a:tailEnd/>
          </a:ln>
        </p:spPr>
      </p:pic>
    </p:spTree>
    <p:extLst>
      <p:ext uri="{BB962C8B-B14F-4D97-AF65-F5344CB8AC3E}">
        <p14:creationId xmlns:p14="http://schemas.microsoft.com/office/powerpoint/2010/main" val="15815585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026" descr="sd2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0"/>
            <a:ext cx="8458200" cy="6870700"/>
          </a:xfrm>
          <a:prstGeom prst="rect">
            <a:avLst/>
          </a:prstGeom>
          <a:noFill/>
          <a:ln w="9525">
            <a:noFill/>
            <a:miter lim="800000"/>
            <a:headEnd/>
            <a:tailEnd/>
          </a:ln>
        </p:spPr>
      </p:pic>
    </p:spTree>
    <p:extLst>
      <p:ext uri="{BB962C8B-B14F-4D97-AF65-F5344CB8AC3E}">
        <p14:creationId xmlns:p14="http://schemas.microsoft.com/office/powerpoint/2010/main" val="23953294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026" descr="sd3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77788"/>
            <a:ext cx="9144000" cy="6702425"/>
          </a:xfrm>
          <a:prstGeom prst="rect">
            <a:avLst/>
          </a:prstGeom>
          <a:noFill/>
          <a:ln w="9525">
            <a:noFill/>
            <a:miter lim="800000"/>
            <a:headEnd/>
            <a:tailEnd/>
          </a:ln>
        </p:spPr>
      </p:pic>
    </p:spTree>
    <p:extLst>
      <p:ext uri="{BB962C8B-B14F-4D97-AF65-F5344CB8AC3E}">
        <p14:creationId xmlns:p14="http://schemas.microsoft.com/office/powerpoint/2010/main" val="239120852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pPr eaLnBrk="1" hangingPunct="1"/>
            <a:r>
              <a:rPr lang="en-US"/>
              <a:t>P-QAR:  In My Head</a:t>
            </a:r>
            <a:br>
              <a:rPr lang="en-US"/>
            </a:br>
            <a:r>
              <a:rPr lang="en-US" sz="2400" i="1"/>
              <a:t>Sitting Ducks </a:t>
            </a:r>
            <a:r>
              <a:rPr lang="en-US" sz="2400"/>
              <a:t>(Bedard, 1998)</a:t>
            </a:r>
          </a:p>
        </p:txBody>
      </p:sp>
      <p:sp>
        <p:nvSpPr>
          <p:cNvPr id="39939" name="Rectangle 5"/>
          <p:cNvSpPr>
            <a:spLocks noGrp="1" noChangeArrowheads="1"/>
          </p:cNvSpPr>
          <p:nvPr>
            <p:ph type="body" sz="half" idx="1"/>
          </p:nvPr>
        </p:nvSpPr>
        <p:spPr>
          <a:xfrm>
            <a:off x="457200" y="1600200"/>
            <a:ext cx="4038600" cy="4876800"/>
          </a:xfrm>
        </p:spPr>
        <p:txBody>
          <a:bodyPr/>
          <a:lstStyle/>
          <a:p>
            <a:pPr algn="ctr" eaLnBrk="1" hangingPunct="1">
              <a:lnSpc>
                <a:spcPct val="90000"/>
              </a:lnSpc>
              <a:buFontTx/>
              <a:buNone/>
            </a:pPr>
            <a:r>
              <a:rPr lang="en-US" b="1" i="1"/>
              <a:t>Author/Artist and You</a:t>
            </a:r>
            <a:r>
              <a:rPr lang="en-US" sz="2400" i="1"/>
              <a:t/>
            </a:r>
            <a:br>
              <a:rPr lang="en-US" sz="2400" i="1"/>
            </a:br>
            <a:endParaRPr lang="en-US" sz="2400" i="1"/>
          </a:p>
          <a:p>
            <a:pPr eaLnBrk="1" hangingPunct="1">
              <a:lnSpc>
                <a:spcPct val="90000"/>
              </a:lnSpc>
            </a:pPr>
            <a:r>
              <a:rPr lang="en-US" sz="2400"/>
              <a:t>How do you think the duck feels when the waiter in the restaurant shows them the daily special?  Why?</a:t>
            </a:r>
          </a:p>
          <a:p>
            <a:pPr algn="ctr" eaLnBrk="1" hangingPunct="1">
              <a:lnSpc>
                <a:spcPct val="90000"/>
              </a:lnSpc>
              <a:buFontTx/>
              <a:buNone/>
            </a:pPr>
            <a:r>
              <a:rPr lang="en-US" sz="1800" i="1"/>
              <a:t>(very uncomfortable, because the daily special is “duck soup”)</a:t>
            </a:r>
          </a:p>
          <a:p>
            <a:pPr algn="ctr" eaLnBrk="1" hangingPunct="1">
              <a:lnSpc>
                <a:spcPct val="90000"/>
              </a:lnSpc>
              <a:buFontTx/>
              <a:buNone/>
            </a:pPr>
            <a:endParaRPr lang="en-US" sz="1800" i="1"/>
          </a:p>
          <a:p>
            <a:pPr eaLnBrk="1" hangingPunct="1">
              <a:lnSpc>
                <a:spcPct val="90000"/>
              </a:lnSpc>
            </a:pPr>
            <a:r>
              <a:rPr lang="en-US" sz="2400"/>
              <a:t>What do the ducks seem to be doing? Why?</a:t>
            </a:r>
          </a:p>
          <a:p>
            <a:pPr algn="ctr" eaLnBrk="1" hangingPunct="1">
              <a:lnSpc>
                <a:spcPct val="90000"/>
              </a:lnSpc>
              <a:buFontTx/>
              <a:buNone/>
            </a:pPr>
            <a:r>
              <a:rPr lang="en-US" sz="1800" i="1"/>
              <a:t>(exercising in order to get </a:t>
            </a:r>
          </a:p>
          <a:p>
            <a:pPr algn="ctr" eaLnBrk="1" hangingPunct="1">
              <a:lnSpc>
                <a:spcPct val="90000"/>
              </a:lnSpc>
              <a:buFontTx/>
              <a:buNone/>
            </a:pPr>
            <a:r>
              <a:rPr lang="en-US" sz="1800" i="1"/>
              <a:t>“in shape” to fly south)</a:t>
            </a:r>
          </a:p>
        </p:txBody>
      </p:sp>
      <p:sp>
        <p:nvSpPr>
          <p:cNvPr id="39940" name="Rectangle 6"/>
          <p:cNvSpPr>
            <a:spLocks noGrp="1" noChangeArrowheads="1"/>
          </p:cNvSpPr>
          <p:nvPr>
            <p:ph type="body" sz="half" idx="2"/>
          </p:nvPr>
        </p:nvSpPr>
        <p:spPr>
          <a:xfrm>
            <a:off x="4800600" y="1600200"/>
            <a:ext cx="3886200" cy="5029200"/>
          </a:xfrm>
        </p:spPr>
        <p:txBody>
          <a:bodyPr/>
          <a:lstStyle/>
          <a:p>
            <a:pPr algn="ctr" eaLnBrk="1" hangingPunct="1">
              <a:lnSpc>
                <a:spcPct val="90000"/>
              </a:lnSpc>
              <a:buFontTx/>
              <a:buNone/>
            </a:pPr>
            <a:r>
              <a:rPr lang="en-US" b="1" i="1"/>
              <a:t>On Your Own</a:t>
            </a:r>
          </a:p>
          <a:p>
            <a:pPr algn="ctr" eaLnBrk="1" hangingPunct="1">
              <a:lnSpc>
                <a:spcPct val="90000"/>
              </a:lnSpc>
              <a:buFontTx/>
              <a:buNone/>
            </a:pPr>
            <a:endParaRPr lang="en-US" sz="2400" i="1"/>
          </a:p>
          <a:p>
            <a:pPr eaLnBrk="1" hangingPunct="1">
              <a:lnSpc>
                <a:spcPct val="90000"/>
              </a:lnSpc>
            </a:pPr>
            <a:r>
              <a:rPr lang="en-US" sz="2400" i="1"/>
              <a:t>In this picture, the egg fell off the assembly line.  Why do you think this happened?</a:t>
            </a:r>
          </a:p>
          <a:p>
            <a:pPr algn="ctr" eaLnBrk="1" hangingPunct="1">
              <a:lnSpc>
                <a:spcPct val="90000"/>
              </a:lnSpc>
              <a:buFontTx/>
              <a:buNone/>
            </a:pPr>
            <a:r>
              <a:rPr lang="en-US" sz="1800" i="1"/>
              <a:t>(many possible answers)</a:t>
            </a:r>
          </a:p>
          <a:p>
            <a:pPr eaLnBrk="1" hangingPunct="1">
              <a:lnSpc>
                <a:spcPct val="90000"/>
              </a:lnSpc>
              <a:buFontTx/>
              <a:buNone/>
            </a:pPr>
            <a:endParaRPr lang="en-US" sz="1800" i="1"/>
          </a:p>
          <a:p>
            <a:pPr eaLnBrk="1" hangingPunct="1">
              <a:lnSpc>
                <a:spcPct val="90000"/>
              </a:lnSpc>
              <a:buFontTx/>
              <a:buNone/>
            </a:pPr>
            <a:endParaRPr lang="en-US" sz="1800" i="1"/>
          </a:p>
          <a:p>
            <a:pPr eaLnBrk="1" hangingPunct="1">
              <a:lnSpc>
                <a:spcPct val="90000"/>
              </a:lnSpc>
            </a:pPr>
            <a:r>
              <a:rPr lang="en-US" sz="2400" i="1"/>
              <a:t>Why do you think the alligator put the duck in his lunch pail?</a:t>
            </a:r>
          </a:p>
          <a:p>
            <a:pPr algn="ctr" eaLnBrk="1" hangingPunct="1">
              <a:lnSpc>
                <a:spcPct val="90000"/>
              </a:lnSpc>
              <a:buFontTx/>
              <a:buNone/>
            </a:pPr>
            <a:r>
              <a:rPr lang="en-US" sz="1800" i="1"/>
              <a:t>(many possible answers)</a:t>
            </a:r>
          </a:p>
          <a:p>
            <a:pPr algn="ctr" eaLnBrk="1" hangingPunct="1">
              <a:lnSpc>
                <a:spcPct val="90000"/>
              </a:lnSpc>
              <a:buFontTx/>
              <a:buNone/>
            </a:pPr>
            <a:endParaRPr lang="en-US" sz="1800"/>
          </a:p>
          <a:p>
            <a:pPr eaLnBrk="1" hangingPunct="1">
              <a:lnSpc>
                <a:spcPct val="90000"/>
              </a:lnSpc>
            </a:pPr>
            <a:endParaRPr lang="en-US" sz="2400"/>
          </a:p>
        </p:txBody>
      </p:sp>
    </p:spTree>
    <p:extLst>
      <p:ext uri="{BB962C8B-B14F-4D97-AF65-F5344CB8AC3E}">
        <p14:creationId xmlns:p14="http://schemas.microsoft.com/office/powerpoint/2010/main" val="42344541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026" descr="sd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86863" cy="6858000"/>
          </a:xfrm>
          <a:prstGeom prst="rect">
            <a:avLst/>
          </a:prstGeom>
          <a:noFill/>
          <a:ln w="9525">
            <a:noFill/>
            <a:miter lim="800000"/>
            <a:headEnd/>
            <a:tailEnd/>
          </a:ln>
        </p:spPr>
      </p:pic>
    </p:spTree>
    <p:extLst>
      <p:ext uri="{BB962C8B-B14F-4D97-AF65-F5344CB8AC3E}">
        <p14:creationId xmlns:p14="http://schemas.microsoft.com/office/powerpoint/2010/main" val="293576977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26" descr="sd2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0" y="0"/>
            <a:ext cx="8686800" cy="6842125"/>
          </a:xfrm>
          <a:prstGeom prst="rect">
            <a:avLst/>
          </a:prstGeom>
          <a:noFill/>
          <a:ln w="9525">
            <a:noFill/>
            <a:miter lim="800000"/>
            <a:headEnd/>
            <a:tailEnd/>
          </a:ln>
        </p:spPr>
      </p:pic>
    </p:spTree>
    <p:extLst>
      <p:ext uri="{BB962C8B-B14F-4D97-AF65-F5344CB8AC3E}">
        <p14:creationId xmlns:p14="http://schemas.microsoft.com/office/powerpoint/2010/main" val="11328510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026" descr="sd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79388"/>
            <a:ext cx="9144000" cy="6678612"/>
          </a:xfrm>
          <a:prstGeom prst="rect">
            <a:avLst/>
          </a:prstGeom>
          <a:noFill/>
          <a:ln w="9525">
            <a:noFill/>
            <a:miter lim="800000"/>
            <a:headEnd/>
            <a:tailEnd/>
          </a:ln>
        </p:spPr>
      </p:pic>
    </p:spTree>
    <p:extLst>
      <p:ext uri="{BB962C8B-B14F-4D97-AF65-F5344CB8AC3E}">
        <p14:creationId xmlns:p14="http://schemas.microsoft.com/office/powerpoint/2010/main" val="25951640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026" descr="sd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4450"/>
            <a:ext cx="9144000" cy="6767513"/>
          </a:xfrm>
          <a:prstGeom prst="rect">
            <a:avLst/>
          </a:prstGeom>
          <a:noFill/>
          <a:ln w="9525">
            <a:noFill/>
            <a:miter lim="800000"/>
            <a:headEnd/>
            <a:tailEnd/>
          </a:ln>
        </p:spPr>
      </p:pic>
    </p:spTree>
    <p:extLst>
      <p:ext uri="{BB962C8B-B14F-4D97-AF65-F5344CB8AC3E}">
        <p14:creationId xmlns:p14="http://schemas.microsoft.com/office/powerpoint/2010/main" val="24913323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 y="114300"/>
            <a:ext cx="8915400" cy="668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082833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t>Applying QARs to Pictures…</a:t>
            </a:r>
          </a:p>
        </p:txBody>
      </p:sp>
      <p:sp>
        <p:nvSpPr>
          <p:cNvPr id="45059" name="Rectangle 3"/>
          <p:cNvSpPr>
            <a:spLocks noGrp="1" noChangeArrowheads="1"/>
          </p:cNvSpPr>
          <p:nvPr>
            <p:ph type="body" idx="1"/>
          </p:nvPr>
        </p:nvSpPr>
        <p:spPr>
          <a:xfrm>
            <a:off x="457200" y="1295400"/>
            <a:ext cx="8229600" cy="5181600"/>
          </a:xfrm>
        </p:spPr>
        <p:txBody>
          <a:bodyPr/>
          <a:lstStyle/>
          <a:p>
            <a:pPr eaLnBrk="1" hangingPunct="1">
              <a:lnSpc>
                <a:spcPct val="90000"/>
              </a:lnSpc>
              <a:buFontTx/>
              <a:buNone/>
            </a:pPr>
            <a:endParaRPr lang="en-US" sz="2800" dirty="0"/>
          </a:p>
          <a:p>
            <a:pPr eaLnBrk="1" hangingPunct="1">
              <a:lnSpc>
                <a:spcPct val="90000"/>
              </a:lnSpc>
              <a:buFontTx/>
              <a:buNone/>
            </a:pPr>
            <a:r>
              <a:rPr lang="en-US" sz="2800" dirty="0"/>
              <a:t>This strategy involving visual literacy provides a means for:</a:t>
            </a:r>
          </a:p>
          <a:p>
            <a:pPr lvl="1" eaLnBrk="1" hangingPunct="1">
              <a:lnSpc>
                <a:spcPct val="90000"/>
              </a:lnSpc>
            </a:pPr>
            <a:r>
              <a:rPr lang="en-US" dirty="0"/>
              <a:t>practicing the task demands that are associated with answering comprehension questions while</a:t>
            </a:r>
          </a:p>
          <a:p>
            <a:pPr lvl="1" eaLnBrk="1" hangingPunct="1">
              <a:lnSpc>
                <a:spcPct val="90000"/>
              </a:lnSpc>
            </a:pPr>
            <a:r>
              <a:rPr lang="en-US" dirty="0"/>
              <a:t>enhancing the students’ metacognitive awareness of the sources of information available to the reader relative to those questions.</a:t>
            </a:r>
          </a:p>
          <a:p>
            <a:pPr marL="0" indent="0" eaLnBrk="1" hangingPunct="1">
              <a:lnSpc>
                <a:spcPct val="90000"/>
              </a:lnSpc>
              <a:buNone/>
            </a:pPr>
            <a:endParaRPr lang="en-US" sz="2800" dirty="0"/>
          </a:p>
        </p:txBody>
      </p:sp>
    </p:spTree>
    <p:extLst>
      <p:ext uri="{BB962C8B-B14F-4D97-AF65-F5344CB8AC3E}">
        <p14:creationId xmlns:p14="http://schemas.microsoft.com/office/powerpoint/2010/main" val="126410126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45744" y="1"/>
            <a:ext cx="525251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198339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Text Complexity/Informational Text</a:t>
            </a:r>
            <a:endParaRPr lang="en-US" sz="36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5800" y="1371600"/>
            <a:ext cx="7904546" cy="4944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629400" y="6488668"/>
            <a:ext cx="1833835" cy="369332"/>
          </a:xfrm>
          <a:prstGeom prst="rect">
            <a:avLst/>
          </a:prstGeom>
          <a:noFill/>
        </p:spPr>
        <p:txBody>
          <a:bodyPr wrap="none" rtlCol="0">
            <a:spAutoFit/>
          </a:bodyPr>
          <a:lstStyle/>
          <a:p>
            <a:r>
              <a:rPr lang="en-US" dirty="0" smtClean="0"/>
              <a:t>ELA CCSS page 31</a:t>
            </a:r>
            <a:endParaRPr lang="en-US" dirty="0"/>
          </a:p>
        </p:txBody>
      </p:sp>
    </p:spTree>
    <p:extLst>
      <p:ext uri="{BB962C8B-B14F-4D97-AF65-F5344CB8AC3E}">
        <p14:creationId xmlns:p14="http://schemas.microsoft.com/office/powerpoint/2010/main" val="343860075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3326" y="0"/>
            <a:ext cx="5717347" cy="6858000"/>
          </a:xfrm>
          <a:prstGeom prst="rect">
            <a:avLst/>
          </a:prstGeom>
        </p:spPr>
      </p:pic>
    </p:spTree>
    <p:extLst>
      <p:ext uri="{BB962C8B-B14F-4D97-AF65-F5344CB8AC3E}">
        <p14:creationId xmlns:p14="http://schemas.microsoft.com/office/powerpoint/2010/main" val="3669981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smtClean="0"/>
              <a:t>Discussion-oriented Classrooms</a:t>
            </a:r>
          </a:p>
        </p:txBody>
      </p:sp>
      <p:sp>
        <p:nvSpPr>
          <p:cNvPr id="60419" name="Content Placeholder 2"/>
          <p:cNvSpPr>
            <a:spLocks noGrp="1"/>
          </p:cNvSpPr>
          <p:nvPr>
            <p:ph idx="1"/>
          </p:nvPr>
        </p:nvSpPr>
        <p:spPr/>
        <p:txBody>
          <a:bodyPr/>
          <a:lstStyle/>
          <a:p>
            <a:pPr eaLnBrk="1" hangingPunct="1"/>
            <a:r>
              <a:rPr lang="en-US" smtClean="0"/>
              <a:t>“Teachers should provide opportunities for students to engage in high-quality discussions of the meaning and interpretation of texts in various content areas as one important way to improve their reading comprehension.”</a:t>
            </a:r>
          </a:p>
          <a:p>
            <a:pPr algn="r" eaLnBrk="1" hangingPunct="1">
              <a:buFontTx/>
              <a:buNone/>
            </a:pPr>
            <a:r>
              <a:rPr lang="en-US" sz="2800" smtClean="0"/>
              <a:t>(Kamil et al., 2008, p.  21)</a:t>
            </a:r>
          </a:p>
          <a:p>
            <a:pPr algn="r" eaLnBrk="1" hangingPunct="1">
              <a:buFontTx/>
              <a:buNone/>
            </a:pPr>
            <a:endParaRPr lang="en-US" smtClean="0"/>
          </a:p>
        </p:txBody>
      </p:sp>
    </p:spTree>
    <p:extLst>
      <p:ext uri="{BB962C8B-B14F-4D97-AF65-F5344CB8AC3E}">
        <p14:creationId xmlns:p14="http://schemas.microsoft.com/office/powerpoint/2010/main" val="85090996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Reciprocal Teaching</a:t>
            </a:r>
          </a:p>
        </p:txBody>
      </p:sp>
      <p:sp>
        <p:nvSpPr>
          <p:cNvPr id="61443" name="Rectangle 3"/>
          <p:cNvSpPr>
            <a:spLocks noGrp="1" noChangeArrowheads="1"/>
          </p:cNvSpPr>
          <p:nvPr>
            <p:ph type="body" idx="1"/>
          </p:nvPr>
        </p:nvSpPr>
        <p:spPr>
          <a:xfrm>
            <a:off x="571500" y="2667000"/>
            <a:ext cx="8001000" cy="3505200"/>
          </a:xfrm>
        </p:spPr>
        <p:txBody>
          <a:bodyPr/>
          <a:lstStyle/>
          <a:p>
            <a:pPr eaLnBrk="1" hangingPunct="1"/>
            <a:r>
              <a:rPr lang="en-US" b="1" dirty="0" smtClean="0"/>
              <a:t>Questioning</a:t>
            </a:r>
            <a:r>
              <a:rPr lang="en-US" dirty="0" smtClean="0"/>
              <a:t> – asking questions about the  text they are reading;</a:t>
            </a:r>
          </a:p>
          <a:p>
            <a:pPr eaLnBrk="1" hangingPunct="1"/>
            <a:r>
              <a:rPr lang="en-US" b="1" dirty="0" smtClean="0"/>
              <a:t>Summarizing</a:t>
            </a:r>
            <a:r>
              <a:rPr lang="en-US" dirty="0" smtClean="0"/>
              <a:t> parts of the text;</a:t>
            </a:r>
          </a:p>
          <a:p>
            <a:pPr eaLnBrk="1" hangingPunct="1"/>
            <a:r>
              <a:rPr lang="en-US" b="1" dirty="0" smtClean="0"/>
              <a:t>Clarifying</a:t>
            </a:r>
            <a:r>
              <a:rPr lang="en-US" dirty="0" smtClean="0"/>
              <a:t> words and sentences they don’t understand;</a:t>
            </a:r>
          </a:p>
          <a:p>
            <a:pPr eaLnBrk="1" hangingPunct="1"/>
            <a:r>
              <a:rPr lang="en-US" b="1" dirty="0" smtClean="0"/>
              <a:t>Predicting</a:t>
            </a:r>
            <a:r>
              <a:rPr lang="en-US" dirty="0" smtClean="0"/>
              <a:t> what might occur next in the text.</a:t>
            </a:r>
          </a:p>
          <a:p>
            <a:pPr eaLnBrk="1" hangingPunct="1"/>
            <a:endParaRPr lang="en-US" dirty="0" smtClean="0"/>
          </a:p>
        </p:txBody>
      </p:sp>
      <p:sp>
        <p:nvSpPr>
          <p:cNvPr id="61444" name="Rectangle 4"/>
          <p:cNvSpPr>
            <a:spLocks noChangeArrowheads="1"/>
          </p:cNvSpPr>
          <p:nvPr/>
        </p:nvSpPr>
        <p:spPr bwMode="auto">
          <a:xfrm>
            <a:off x="990600" y="1524000"/>
            <a:ext cx="7162800" cy="914400"/>
          </a:xfrm>
          <a:prstGeom prst="rect">
            <a:avLst/>
          </a:prstGeom>
          <a:solidFill>
            <a:srgbClr val="FF9933"/>
          </a:solidFill>
          <a:ln w="12700">
            <a:solidFill>
              <a:schemeClr val="tx1"/>
            </a:solidFill>
            <a:miter lim="800000"/>
            <a:headEnd type="none" w="sm" len="sm"/>
            <a:tailEnd type="none" w="sm" len="sm"/>
          </a:ln>
        </p:spPr>
        <p:txBody>
          <a:bodyPr wrap="none" anchor="ctr"/>
          <a:lstStyle/>
          <a:p>
            <a:pPr algn="ctr"/>
            <a:r>
              <a:rPr lang="en-US" sz="4000" dirty="0">
                <a:latin typeface="Calibri" pitchFamily="-109" charset="0"/>
              </a:rPr>
              <a:t>Dialogue/Discussion involving:</a:t>
            </a:r>
          </a:p>
        </p:txBody>
      </p:sp>
    </p:spTree>
    <p:extLst>
      <p:ext uri="{BB962C8B-B14F-4D97-AF65-F5344CB8AC3E}">
        <p14:creationId xmlns:p14="http://schemas.microsoft.com/office/powerpoint/2010/main" val="383702340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lstStyle/>
          <a:p>
            <a:pPr marL="0" indent="0" algn="ctr">
              <a:buNone/>
            </a:pPr>
            <a:endParaRPr lang="en-US" dirty="0" smtClean="0"/>
          </a:p>
          <a:p>
            <a:pPr marL="0" indent="0" algn="ctr">
              <a:buNone/>
            </a:pPr>
            <a:r>
              <a:rPr lang="en-US" sz="4000" b="1" dirty="0" smtClean="0"/>
              <a:t>Points of Entry</a:t>
            </a:r>
          </a:p>
          <a:p>
            <a:pPr marL="0" indent="0" algn="ctr">
              <a:buNone/>
            </a:pPr>
            <a:r>
              <a:rPr lang="en-US" dirty="0" smtClean="0"/>
              <a:t>by Nancy Frey and Douglas Fisher</a:t>
            </a:r>
          </a:p>
          <a:p>
            <a:pPr marL="0" indent="0" algn="ctr">
              <a:buNone/>
            </a:pPr>
            <a:endParaRPr lang="en-US" dirty="0" smtClean="0"/>
          </a:p>
          <a:p>
            <a:pPr marL="0" indent="0" algn="ctr">
              <a:buNone/>
            </a:pPr>
            <a:r>
              <a:rPr lang="en-US" i="1" dirty="0" smtClean="0"/>
              <a:t>Educational Leadership</a:t>
            </a:r>
          </a:p>
          <a:p>
            <a:pPr marL="0" indent="0" algn="ctr">
              <a:buNone/>
            </a:pPr>
            <a:r>
              <a:rPr lang="en-US" dirty="0" smtClean="0"/>
              <a:t>(November 2013)</a:t>
            </a:r>
            <a:endParaRPr lang="en-US" dirty="0"/>
          </a:p>
        </p:txBody>
      </p:sp>
    </p:spTree>
    <p:extLst>
      <p:ext uri="{BB962C8B-B14F-4D97-AF65-F5344CB8AC3E}">
        <p14:creationId xmlns:p14="http://schemas.microsoft.com/office/powerpoint/2010/main" val="6513912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381000"/>
            <a:ext cx="7772400" cy="1143000"/>
          </a:xfrm>
        </p:spPr>
        <p:txBody>
          <a:bodyPr/>
          <a:lstStyle/>
          <a:p>
            <a:pPr eaLnBrk="1" hangingPunct="1"/>
            <a:r>
              <a:rPr lang="en-US" smtClean="0"/>
              <a:t>Word Map</a:t>
            </a:r>
          </a:p>
        </p:txBody>
      </p:sp>
      <p:pic>
        <p:nvPicPr>
          <p:cNvPr id="21507" name="Picture 9" descr="word map.pdf"/>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933854"/>
            <a:ext cx="8305800" cy="8657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0200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03864" y="152400"/>
            <a:ext cx="4841875" cy="64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749510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04800"/>
            <a:ext cx="4800600" cy="6286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18776" y="324109"/>
            <a:ext cx="4525224" cy="626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19501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914400"/>
          </a:xfrm>
        </p:spPr>
        <p:txBody>
          <a:bodyPr/>
          <a:lstStyle/>
          <a:p>
            <a:r>
              <a:rPr lang="en-US" sz="3600" dirty="0" smtClean="0"/>
              <a:t>CCSS—Common Core State Standards</a:t>
            </a:r>
            <a:endParaRPr lang="en-US" sz="3600" dirty="0"/>
          </a:p>
        </p:txBody>
      </p:sp>
      <p:sp>
        <p:nvSpPr>
          <p:cNvPr id="3" name="Content Placeholder 2"/>
          <p:cNvSpPr>
            <a:spLocks noGrp="1"/>
          </p:cNvSpPr>
          <p:nvPr>
            <p:ph idx="1"/>
          </p:nvPr>
        </p:nvSpPr>
        <p:spPr>
          <a:xfrm>
            <a:off x="457200" y="990600"/>
            <a:ext cx="7620000" cy="5638800"/>
          </a:xfrm>
        </p:spPr>
        <p:txBody>
          <a:bodyPr>
            <a:normAutofit/>
          </a:bodyPr>
          <a:lstStyle/>
          <a:p>
            <a:pPr marL="114300" indent="0">
              <a:buNone/>
            </a:pPr>
            <a:r>
              <a:rPr lang="en-US" sz="2000" dirty="0" smtClean="0"/>
              <a:t>Anchor Standard 10: Read and comprehend complex literary and informational texts independently and proficiently.</a:t>
            </a:r>
          </a:p>
          <a:p>
            <a:pPr marL="114300" indent="0">
              <a:buNone/>
            </a:pP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14820780"/>
              </p:ext>
            </p:extLst>
          </p:nvPr>
        </p:nvGraphicFramePr>
        <p:xfrm>
          <a:off x="609600" y="1676400"/>
          <a:ext cx="7010400" cy="4927260"/>
        </p:xfrm>
        <a:graphic>
          <a:graphicData uri="http://schemas.openxmlformats.org/drawingml/2006/table">
            <a:tbl>
              <a:tblPr firstRow="1" bandRow="1">
                <a:tableStyleId>{5C22544A-7EE6-4342-B048-85BDC9FD1C3A}</a:tableStyleId>
              </a:tblPr>
              <a:tblGrid>
                <a:gridCol w="1047531"/>
                <a:gridCol w="5962869"/>
              </a:tblGrid>
              <a:tr h="371957">
                <a:tc>
                  <a:txBody>
                    <a:bodyPr/>
                    <a:lstStyle/>
                    <a:p>
                      <a:pPr algn="ctr"/>
                      <a:r>
                        <a:rPr lang="en-US" dirty="0" smtClean="0"/>
                        <a:t>Grade</a:t>
                      </a:r>
                      <a:endParaRPr lang="en-US" dirty="0"/>
                    </a:p>
                  </a:txBody>
                  <a:tcPr/>
                </a:tc>
                <a:tc>
                  <a:txBody>
                    <a:bodyPr/>
                    <a:lstStyle/>
                    <a:p>
                      <a:pPr algn="ctr"/>
                      <a:r>
                        <a:rPr lang="en-US" dirty="0" smtClean="0"/>
                        <a:t>Expectations for Informational Texts</a:t>
                      </a:r>
                      <a:endParaRPr lang="en-US" dirty="0"/>
                    </a:p>
                  </a:txBody>
                  <a:tcPr/>
                </a:tc>
              </a:tr>
              <a:tr h="475032">
                <a:tc>
                  <a:txBody>
                    <a:bodyPr/>
                    <a:lstStyle/>
                    <a:p>
                      <a:pPr algn="ctr"/>
                      <a:r>
                        <a:rPr lang="en-US" sz="1400" dirty="0" smtClean="0"/>
                        <a:t>K</a:t>
                      </a:r>
                      <a:endParaRPr lang="en-US" sz="1400" dirty="0"/>
                    </a:p>
                  </a:txBody>
                  <a:tcPr/>
                </a:tc>
                <a:tc>
                  <a:txBody>
                    <a:bodyPr/>
                    <a:lstStyle/>
                    <a:p>
                      <a:r>
                        <a:rPr lang="en-US" sz="1400" dirty="0" smtClean="0"/>
                        <a:t>Actively engage in group reading activities with purpose</a:t>
                      </a:r>
                      <a:r>
                        <a:rPr lang="en-US" sz="1400" baseline="0" dirty="0" smtClean="0"/>
                        <a:t> and understanding.</a:t>
                      </a:r>
                      <a:endParaRPr lang="en-US" sz="1400" dirty="0"/>
                    </a:p>
                  </a:txBody>
                  <a:tcPr/>
                </a:tc>
              </a:tr>
              <a:tr h="493032">
                <a:tc>
                  <a:txBody>
                    <a:bodyPr/>
                    <a:lstStyle/>
                    <a:p>
                      <a:pPr algn="ctr"/>
                      <a:r>
                        <a:rPr lang="en-US" sz="1400" dirty="0" smtClean="0"/>
                        <a:t>1</a:t>
                      </a:r>
                      <a:endParaRPr lang="en-US" sz="1400" dirty="0"/>
                    </a:p>
                  </a:txBody>
                  <a:tcPr/>
                </a:tc>
                <a:tc>
                  <a:txBody>
                    <a:bodyPr/>
                    <a:lstStyle/>
                    <a:p>
                      <a:r>
                        <a:rPr lang="en-US" sz="1400" dirty="0" smtClean="0"/>
                        <a:t>With prompting and support,</a:t>
                      </a:r>
                      <a:r>
                        <a:rPr lang="en-US" sz="1400" baseline="0" dirty="0" smtClean="0"/>
                        <a:t> read informational texts appropriately complex for grade 1.</a:t>
                      </a:r>
                      <a:endParaRPr lang="en-US" sz="1400" dirty="0"/>
                    </a:p>
                  </a:txBody>
                  <a:tcPr/>
                </a:tc>
              </a:tr>
              <a:tr h="899058">
                <a:tc>
                  <a:txBody>
                    <a:bodyPr/>
                    <a:lstStyle/>
                    <a:p>
                      <a:pPr algn="ctr"/>
                      <a:r>
                        <a:rPr lang="en-US" sz="1400" dirty="0" smtClean="0"/>
                        <a:t>2</a:t>
                      </a:r>
                      <a:endParaRPr lang="en-US" sz="1400" dirty="0"/>
                    </a:p>
                  </a:txBody>
                  <a:tcPr/>
                </a:tc>
                <a:tc>
                  <a:txBody>
                    <a:bodyPr/>
                    <a:lstStyle/>
                    <a:p>
                      <a:r>
                        <a:rPr lang="en-US" sz="1400" dirty="0" smtClean="0"/>
                        <a:t>By the end of the year, read</a:t>
                      </a:r>
                      <a:r>
                        <a:rPr lang="en-US" sz="1400" baseline="0" dirty="0" smtClean="0"/>
                        <a:t> and comprehend informational texts, including history/social studies, science, and technical texts, in the grades 2-3 text complexity band proficiently, with scaffolding as needed at the high end of the range.</a:t>
                      </a:r>
                      <a:endParaRPr lang="en-US" sz="1400" dirty="0"/>
                    </a:p>
                  </a:txBody>
                  <a:tcPr/>
                </a:tc>
              </a:tr>
              <a:tr h="696045">
                <a:tc>
                  <a:txBody>
                    <a:bodyPr/>
                    <a:lstStyle/>
                    <a:p>
                      <a:pPr algn="ctr"/>
                      <a:r>
                        <a:rPr lang="en-US" sz="1400" dirty="0" smtClean="0"/>
                        <a:t>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the year, read</a:t>
                      </a:r>
                      <a:r>
                        <a:rPr lang="en-US" sz="1400" baseline="0" dirty="0" smtClean="0"/>
                        <a:t> and comprehend informational texts, including history/social studies, science, and technical texts, in the grades 2-3 text complexity band proficiently.</a:t>
                      </a:r>
                      <a:endParaRPr lang="en-US" sz="1400" dirty="0" smtClean="0"/>
                    </a:p>
                  </a:txBody>
                  <a:tcPr/>
                </a:tc>
              </a:tr>
              <a:tr h="696045">
                <a:tc>
                  <a:txBody>
                    <a:bodyPr/>
                    <a:lstStyle/>
                    <a:p>
                      <a:pPr algn="ctr"/>
                      <a:r>
                        <a:rPr lang="en-US" sz="1400" dirty="0" smtClean="0"/>
                        <a:t>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the year, read</a:t>
                      </a:r>
                      <a:r>
                        <a:rPr lang="en-US" sz="1400" baseline="0" dirty="0" smtClean="0"/>
                        <a:t> and comprehend informational texts, including history/social studies, science, and technical texts, in the grades 4-5 text complexity band proficiently, with scaffolding as needed at the high at the high end of the range.</a:t>
                      </a:r>
                      <a:endParaRPr lang="en-US" sz="1400" dirty="0" smtClean="0"/>
                    </a:p>
                  </a:txBody>
                  <a:tcPr/>
                </a:tc>
              </a:tr>
              <a:tr h="940832">
                <a:tc>
                  <a:txBody>
                    <a:bodyPr/>
                    <a:lstStyle/>
                    <a:p>
                      <a:pPr algn="ctr"/>
                      <a:r>
                        <a:rPr lang="en-US" sz="1400" dirty="0" smtClean="0"/>
                        <a:t>5</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the year, read</a:t>
                      </a:r>
                      <a:r>
                        <a:rPr lang="en-US" sz="1400" baseline="0" dirty="0" smtClean="0"/>
                        <a:t> and comprehend informational texts, including history/social studies, science, and technical texts, at the high at the high end of the grades 4-5 text complexity band independently and proficiently.</a:t>
                      </a:r>
                      <a:endParaRPr lang="en-US" sz="1400" dirty="0" smtClean="0"/>
                    </a:p>
                  </a:txBody>
                  <a:tcPr/>
                </a:tc>
              </a:tr>
            </a:tbl>
          </a:graphicData>
        </a:graphic>
      </p:graphicFrame>
    </p:spTree>
    <p:extLst>
      <p:ext uri="{BB962C8B-B14F-4D97-AF65-F5344CB8AC3E}">
        <p14:creationId xmlns:p14="http://schemas.microsoft.com/office/powerpoint/2010/main" val="314638394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Close Reading Preparation</a:t>
            </a:r>
            <a:br>
              <a:rPr lang="en-US" dirty="0" smtClean="0"/>
            </a:br>
            <a:r>
              <a:rPr lang="en-US" sz="2200" dirty="0" smtClean="0"/>
              <a:t>(Lapp, et al., pg. 112)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sz="2800" dirty="0" smtClean="0"/>
          </a:p>
          <a:p>
            <a:pPr marL="514350" indent="-514350">
              <a:buFont typeface="+mj-lt"/>
              <a:buAutoNum type="arabicPeriod"/>
            </a:pPr>
            <a:r>
              <a:rPr lang="en-US" sz="2800" dirty="0" smtClean="0"/>
              <a:t>Select short self-contained texts (book).</a:t>
            </a:r>
          </a:p>
          <a:p>
            <a:pPr marL="514350" indent="-514350">
              <a:buFont typeface="+mj-lt"/>
              <a:buAutoNum type="arabicPeriod"/>
            </a:pPr>
            <a:r>
              <a:rPr lang="en-US" sz="2800" dirty="0" smtClean="0"/>
              <a:t>Select text that are more difficult, but worth the effort.</a:t>
            </a:r>
          </a:p>
          <a:p>
            <a:pPr marL="514350" indent="-514350">
              <a:buFont typeface="+mj-lt"/>
              <a:buAutoNum type="arabicPeriod"/>
            </a:pPr>
            <a:r>
              <a:rPr lang="en-US" sz="2800" dirty="0" smtClean="0"/>
              <a:t>Identify the purpose for the close reading.</a:t>
            </a:r>
          </a:p>
          <a:p>
            <a:pPr marL="514350" indent="-514350">
              <a:buFont typeface="+mj-lt"/>
              <a:buAutoNum type="arabicPeriod"/>
            </a:pPr>
            <a:r>
              <a:rPr lang="en-US" sz="2800" dirty="0" smtClean="0"/>
              <a:t>Prepare for the text presentation. </a:t>
            </a:r>
          </a:p>
          <a:p>
            <a:pPr marL="514350" indent="-514350">
              <a:buFont typeface="+mj-lt"/>
              <a:buAutoNum type="arabicPeriod"/>
            </a:pPr>
            <a:r>
              <a:rPr lang="en-US" sz="2800" dirty="0" smtClean="0"/>
              <a:t>Teach children how to annotate sparingly. (Graphic organizers, sticky notes, copies that can be written on, etc.)</a:t>
            </a:r>
          </a:p>
          <a:p>
            <a:pPr marL="514350" indent="-514350">
              <a:buFont typeface="+mj-lt"/>
              <a:buAutoNum type="arabicPeriod"/>
            </a:pPr>
            <a:r>
              <a:rPr lang="en-US" sz="2800" dirty="0" smtClean="0"/>
              <a:t>Write text-dependent questions and prompts.</a:t>
            </a:r>
            <a:endParaRPr lang="en-US" sz="2800" dirty="0"/>
          </a:p>
        </p:txBody>
      </p:sp>
    </p:spTree>
    <p:extLst>
      <p:ext uri="{BB962C8B-B14F-4D97-AF65-F5344CB8AC3E}">
        <p14:creationId xmlns:p14="http://schemas.microsoft.com/office/powerpoint/2010/main" val="56441584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 Chart</a:t>
            </a:r>
            <a:endParaRPr lang="en-US" dirty="0"/>
          </a:p>
        </p:txBody>
      </p:sp>
      <p:sp>
        <p:nvSpPr>
          <p:cNvPr id="3" name="Content Placeholder 2"/>
          <p:cNvSpPr>
            <a:spLocks noGrp="1"/>
          </p:cNvSpPr>
          <p:nvPr>
            <p:ph idx="1"/>
          </p:nvPr>
        </p:nvSpPr>
        <p:spPr>
          <a:xfrm>
            <a:off x="381000" y="1329406"/>
            <a:ext cx="8229600" cy="5299994"/>
          </a:xfrm>
        </p:spPr>
        <p:txBody>
          <a:bodyPr/>
          <a:lstStyle/>
          <a:p>
            <a:endParaRPr lang="en-US" b="1" i="1" dirty="0" smtClean="0"/>
          </a:p>
          <a:p>
            <a:pPr marL="0" indent="0">
              <a:buNone/>
            </a:pPr>
            <a:endParaRPr lang="en-US" b="1" i="1" dirty="0"/>
          </a:p>
          <a:p>
            <a:pPr marL="0" indent="0">
              <a:buNone/>
            </a:pPr>
            <a:endParaRPr lang="en-US" b="1" i="1" dirty="0"/>
          </a:p>
        </p:txBody>
      </p:sp>
      <p:sp>
        <p:nvSpPr>
          <p:cNvPr id="4" name="Cloud 3"/>
          <p:cNvSpPr/>
          <p:nvPr/>
        </p:nvSpPr>
        <p:spPr>
          <a:xfrm>
            <a:off x="381000" y="1666430"/>
            <a:ext cx="2590800" cy="115297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Highlight</a:t>
            </a:r>
            <a:endParaRPr lang="en-US" sz="3200" dirty="0"/>
          </a:p>
        </p:txBody>
      </p:sp>
      <p:sp>
        <p:nvSpPr>
          <p:cNvPr id="5" name="TextBox 4"/>
          <p:cNvSpPr txBox="1"/>
          <p:nvPr/>
        </p:nvSpPr>
        <p:spPr>
          <a:xfrm>
            <a:off x="3048000" y="1950527"/>
            <a:ext cx="2375403" cy="584775"/>
          </a:xfrm>
          <a:prstGeom prst="rect">
            <a:avLst/>
          </a:prstGeom>
          <a:noFill/>
        </p:spPr>
        <p:txBody>
          <a:bodyPr wrap="square" rtlCol="0">
            <a:spAutoFit/>
          </a:bodyPr>
          <a:lstStyle/>
          <a:p>
            <a:r>
              <a:rPr lang="en-US" sz="3200" dirty="0" smtClean="0"/>
              <a:t>major points</a:t>
            </a:r>
            <a:endParaRPr lang="en-US" sz="3200" dirty="0"/>
          </a:p>
        </p:txBody>
      </p:sp>
      <p:sp>
        <p:nvSpPr>
          <p:cNvPr id="6" name="Oval 5"/>
          <p:cNvSpPr/>
          <p:nvPr/>
        </p:nvSpPr>
        <p:spPr>
          <a:xfrm>
            <a:off x="395243" y="2971800"/>
            <a:ext cx="23622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Circle</a:t>
            </a:r>
            <a:endParaRPr lang="en-US" sz="3200" dirty="0"/>
          </a:p>
        </p:txBody>
      </p:sp>
      <p:sp>
        <p:nvSpPr>
          <p:cNvPr id="7" name="TextBox 6"/>
          <p:cNvSpPr txBox="1"/>
          <p:nvPr/>
        </p:nvSpPr>
        <p:spPr>
          <a:xfrm>
            <a:off x="2759579" y="3124200"/>
            <a:ext cx="5546221" cy="1077218"/>
          </a:xfrm>
          <a:prstGeom prst="rect">
            <a:avLst/>
          </a:prstGeom>
          <a:noFill/>
        </p:spPr>
        <p:txBody>
          <a:bodyPr wrap="square" rtlCol="0">
            <a:spAutoFit/>
          </a:bodyPr>
          <a:lstStyle/>
          <a:p>
            <a:r>
              <a:rPr lang="en-US" sz="3200" dirty="0" smtClean="0"/>
              <a:t>confusing words, phrases, sentences, etc.</a:t>
            </a:r>
            <a:endParaRPr lang="en-US" sz="3200" dirty="0"/>
          </a:p>
        </p:txBody>
      </p:sp>
      <p:sp>
        <p:nvSpPr>
          <p:cNvPr id="8" name="Cloud 7"/>
          <p:cNvSpPr/>
          <p:nvPr/>
        </p:nvSpPr>
        <p:spPr>
          <a:xfrm>
            <a:off x="677254" y="4088143"/>
            <a:ext cx="1714500" cy="12192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Box 8"/>
          <p:cNvSpPr txBox="1"/>
          <p:nvPr/>
        </p:nvSpPr>
        <p:spPr>
          <a:xfrm>
            <a:off x="2743200" y="4435265"/>
            <a:ext cx="3969933" cy="584775"/>
          </a:xfrm>
          <a:prstGeom prst="rect">
            <a:avLst/>
          </a:prstGeom>
          <a:noFill/>
        </p:spPr>
        <p:txBody>
          <a:bodyPr wrap="none" rtlCol="0">
            <a:spAutoFit/>
          </a:bodyPr>
          <a:lstStyle/>
          <a:p>
            <a:r>
              <a:rPr lang="en-US" sz="3200" dirty="0" smtClean="0"/>
              <a:t>wonderings/questions</a:t>
            </a:r>
            <a:endParaRPr lang="en-US" sz="3200" dirty="0"/>
          </a:p>
        </p:txBody>
      </p:sp>
      <p:sp>
        <p:nvSpPr>
          <p:cNvPr id="10" name="Cloud 9"/>
          <p:cNvSpPr/>
          <p:nvPr/>
        </p:nvSpPr>
        <p:spPr>
          <a:xfrm>
            <a:off x="609600" y="5365027"/>
            <a:ext cx="1714500" cy="12192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TextBox 10"/>
          <p:cNvSpPr txBox="1"/>
          <p:nvPr/>
        </p:nvSpPr>
        <p:spPr>
          <a:xfrm>
            <a:off x="2813929" y="5682239"/>
            <a:ext cx="1681871" cy="584775"/>
          </a:xfrm>
          <a:prstGeom prst="rect">
            <a:avLst/>
          </a:prstGeom>
          <a:noFill/>
        </p:spPr>
        <p:txBody>
          <a:bodyPr wrap="none" rtlCol="0">
            <a:spAutoFit/>
          </a:bodyPr>
          <a:lstStyle/>
          <a:p>
            <a:r>
              <a:rPr lang="en-US" sz="3200" dirty="0" smtClean="0"/>
              <a:t>surprises</a:t>
            </a:r>
            <a:endParaRPr lang="en-US" sz="3200" dirty="0"/>
          </a:p>
        </p:txBody>
      </p:sp>
    </p:spTree>
    <p:extLst>
      <p:ext uri="{BB962C8B-B14F-4D97-AF65-F5344CB8AC3E}">
        <p14:creationId xmlns:p14="http://schemas.microsoft.com/office/powerpoint/2010/main" val="414642918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4"/>
          <p:cNvSpPr>
            <a:spLocks noGrp="1"/>
          </p:cNvSpPr>
          <p:nvPr>
            <p:ph type="title"/>
          </p:nvPr>
        </p:nvSpPr>
        <p:spPr/>
        <p:txBody>
          <a:bodyPr/>
          <a:lstStyle/>
          <a:p>
            <a:pPr eaLnBrk="1" hangingPunct="1"/>
            <a:r>
              <a:rPr lang="en-US" smtClean="0"/>
              <a:t>Herringbone</a:t>
            </a:r>
          </a:p>
        </p:txBody>
      </p:sp>
      <p:pic>
        <p:nvPicPr>
          <p:cNvPr id="67587" name="Content Placeholder 6" descr="herringbone2-cropped.jpg"/>
          <p:cNvPicPr>
            <a:picLocks noGrp="1" noChangeAspect="1"/>
          </p:cNvPicPr>
          <p:nvPr>
            <p:ph idx="1"/>
          </p:nvPr>
        </p:nvPicPr>
        <p:blipFill>
          <a:blip r:embed="rId2" cstate="email">
            <a:extLst>
              <a:ext uri="{28A0092B-C50C-407E-A947-70E740481C1C}">
                <a14:useLocalDpi xmlns:a14="http://schemas.microsoft.com/office/drawing/2010/main"/>
              </a:ext>
            </a:extLst>
          </a:blip>
          <a:srcRect l="-8556" r="-8556"/>
          <a:stretch>
            <a:fillRect/>
          </a:stretch>
        </p:blipFill>
        <p:spPr>
          <a:xfrm>
            <a:off x="609600" y="2514600"/>
            <a:ext cx="7772400" cy="4114800"/>
          </a:xfrm>
        </p:spPr>
      </p:pic>
    </p:spTree>
    <p:extLst>
      <p:ext uri="{BB962C8B-B14F-4D97-AF65-F5344CB8AC3E}">
        <p14:creationId xmlns:p14="http://schemas.microsoft.com/office/powerpoint/2010/main" val="14031551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Lesson: Students &amp; Teacher</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800" dirty="0" smtClean="0"/>
              <a:t>First Reading—Set purpose and process.</a:t>
            </a:r>
          </a:p>
          <a:p>
            <a:pPr marL="514350" indent="-514350">
              <a:buFont typeface="+mj-lt"/>
              <a:buAutoNum type="arabicPeriod"/>
            </a:pPr>
            <a:r>
              <a:rPr lang="en-US" sz="2800" dirty="0" smtClean="0"/>
              <a:t>Chatting and Charting—Student share responses/annotations with elbow partner.</a:t>
            </a:r>
          </a:p>
          <a:p>
            <a:pPr marL="514350" indent="-514350">
              <a:buFont typeface="+mj-lt"/>
              <a:buAutoNum type="arabicPeriod"/>
            </a:pPr>
            <a:r>
              <a:rPr lang="en-US" sz="2800" dirty="0" smtClean="0"/>
              <a:t>Reading again—Based on student conversations, teacher poses a text-based question.</a:t>
            </a:r>
          </a:p>
          <a:p>
            <a:pPr marL="514350" indent="-514350">
              <a:buFont typeface="+mj-lt"/>
              <a:buAutoNum type="arabicPeriod"/>
            </a:pPr>
            <a:r>
              <a:rPr lang="en-US" sz="2800" dirty="0" smtClean="0"/>
              <a:t>Chatting and Charting—This occurs after each return to the text.</a:t>
            </a:r>
          </a:p>
          <a:p>
            <a:pPr marL="514350" indent="-514350">
              <a:buFont typeface="+mj-lt"/>
              <a:buAutoNum type="arabicPeriod"/>
            </a:pPr>
            <a:r>
              <a:rPr lang="en-US" sz="2800" dirty="0" smtClean="0"/>
              <a:t>Independence—Students engage in a task illustrating their understanding. (Written)</a:t>
            </a:r>
            <a:endParaRPr lang="en-US" sz="2800" dirty="0"/>
          </a:p>
        </p:txBody>
      </p:sp>
    </p:spTree>
    <p:extLst>
      <p:ext uri="{BB962C8B-B14F-4D97-AF65-F5344CB8AC3E}">
        <p14:creationId xmlns:p14="http://schemas.microsoft.com/office/powerpoint/2010/main" val="178136412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dirty="0" smtClean="0"/>
              <a:t>Written in Bone: Buried Lives of Jamestown and Colonial Maryland</a:t>
            </a:r>
            <a:r>
              <a:rPr lang="en-US" sz="3200" dirty="0" smtClean="0"/>
              <a:t> By Sally M. Walker</a:t>
            </a:r>
            <a:endParaRPr lang="en-US" sz="3200" dirty="0"/>
          </a:p>
        </p:txBody>
      </p:sp>
      <p:pic>
        <p:nvPicPr>
          <p:cNvPr id="8" name="Content Placeholder 7" descr="imagecover2.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645664" y="1389290"/>
            <a:ext cx="4059936" cy="5213960"/>
          </a:xfrm>
        </p:spPr>
      </p:pic>
    </p:spTree>
    <p:extLst>
      <p:ext uri="{BB962C8B-B14F-4D97-AF65-F5344CB8AC3E}">
        <p14:creationId xmlns:p14="http://schemas.microsoft.com/office/powerpoint/2010/main" val="80824723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Expectation Grid / Bookmarks</a:t>
            </a:r>
          </a:p>
        </p:txBody>
      </p:sp>
      <p:sp>
        <p:nvSpPr>
          <p:cNvPr id="62467" name="Rectangle 3"/>
          <p:cNvSpPr>
            <a:spLocks noChangeArrowheads="1"/>
          </p:cNvSpPr>
          <p:nvPr/>
        </p:nvSpPr>
        <p:spPr bwMode="auto">
          <a:xfrm>
            <a:off x="609600" y="1600200"/>
            <a:ext cx="8077200" cy="914400"/>
          </a:xfrm>
          <a:prstGeom prst="rect">
            <a:avLst/>
          </a:prstGeom>
          <a:solidFill>
            <a:srgbClr val="FF9933"/>
          </a:solidFill>
          <a:ln w="12700">
            <a:solidFill>
              <a:schemeClr val="tx1"/>
            </a:solidFill>
            <a:miter lim="800000"/>
            <a:headEnd type="none" w="sm" len="sm"/>
            <a:tailEnd type="none" w="sm" len="sm"/>
          </a:ln>
          <a:effectLst/>
        </p:spPr>
        <p:txBody>
          <a:bodyPr wrap="none" anchor="ctr"/>
          <a:lstStyle/>
          <a:p>
            <a:pPr algn="ctr"/>
            <a:r>
              <a:rPr lang="en-US" sz="3200" dirty="0"/>
              <a:t>Categories of Information Expected</a:t>
            </a:r>
          </a:p>
          <a:p>
            <a:pPr algn="ctr"/>
            <a:r>
              <a:rPr lang="en-US" sz="3200" dirty="0"/>
              <a:t>(“Landmarks” to use in Reading)</a:t>
            </a:r>
            <a:endParaRPr lang="en-US" sz="3200" dirty="0">
              <a:solidFill>
                <a:srgbClr val="CC6600"/>
              </a:solidFill>
            </a:endParaRPr>
          </a:p>
        </p:txBody>
      </p:sp>
      <p:sp>
        <p:nvSpPr>
          <p:cNvPr id="62470" name="Rectangle 6"/>
          <p:cNvSpPr>
            <a:spLocks noChangeArrowheads="1"/>
          </p:cNvSpPr>
          <p:nvPr/>
        </p:nvSpPr>
        <p:spPr bwMode="auto">
          <a:xfrm>
            <a:off x="1013604" y="2971800"/>
            <a:ext cx="7315200" cy="29718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a:buFontTx/>
              <a:buChar char="•"/>
            </a:pPr>
            <a:r>
              <a:rPr lang="en-US" sz="3600" dirty="0"/>
              <a:t>Brainstorm / Predict …</a:t>
            </a:r>
            <a:r>
              <a:rPr lang="en-US" sz="3600" dirty="0">
                <a:solidFill>
                  <a:srgbClr val="CC6600"/>
                </a:solidFill>
              </a:rPr>
              <a:t>Grid</a:t>
            </a:r>
            <a:endParaRPr lang="en-US" sz="3600" dirty="0"/>
          </a:p>
          <a:p>
            <a:pPr>
              <a:buFontTx/>
              <a:buChar char="•"/>
            </a:pPr>
            <a:r>
              <a:rPr lang="en-US" sz="3600" dirty="0"/>
              <a:t>Read / Take Notes …</a:t>
            </a:r>
            <a:r>
              <a:rPr lang="en-US" sz="3600" dirty="0">
                <a:solidFill>
                  <a:srgbClr val="CC6600"/>
                </a:solidFill>
              </a:rPr>
              <a:t>Bookmarks</a:t>
            </a:r>
            <a:endParaRPr lang="en-US" sz="3600" dirty="0"/>
          </a:p>
          <a:p>
            <a:pPr>
              <a:buFontTx/>
              <a:buChar char="•"/>
            </a:pPr>
            <a:r>
              <a:rPr lang="en-US" sz="3600" dirty="0"/>
              <a:t>Consolidate Information…</a:t>
            </a:r>
          </a:p>
          <a:p>
            <a:r>
              <a:rPr lang="en-US" sz="3600" dirty="0"/>
              <a:t>		</a:t>
            </a:r>
            <a:r>
              <a:rPr lang="en-US" sz="3600" dirty="0">
                <a:solidFill>
                  <a:srgbClr val="CC6600"/>
                </a:solidFill>
              </a:rPr>
              <a:t>Grid &amp; Bookmarks</a:t>
            </a:r>
            <a:endParaRPr lang="en-US" sz="2400" dirty="0"/>
          </a:p>
        </p:txBody>
      </p:sp>
    </p:spTree>
    <p:extLst>
      <p:ext uri="{BB962C8B-B14F-4D97-AF65-F5344CB8AC3E}">
        <p14:creationId xmlns:p14="http://schemas.microsoft.com/office/powerpoint/2010/main" val="315251758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xpectation Grid Jamestow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22318" y="0"/>
            <a:ext cx="5299364" cy="6858000"/>
          </a:xfrm>
          <a:prstGeom prst="rect">
            <a:avLst/>
          </a:prstGeom>
        </p:spPr>
      </p:pic>
    </p:spTree>
    <p:extLst>
      <p:ext uri="{BB962C8B-B14F-4D97-AF65-F5344CB8AC3E}">
        <p14:creationId xmlns:p14="http://schemas.microsoft.com/office/powerpoint/2010/main" val="3085249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a:bodyPr>
          <a:lstStyle/>
          <a:p>
            <a:r>
              <a:rPr lang="en-US" sz="3600" dirty="0" smtClean="0"/>
              <a:t>Unearthing the 17</a:t>
            </a:r>
            <a:r>
              <a:rPr lang="en-US" sz="3600" baseline="30000" dirty="0" smtClean="0"/>
              <a:t>th</a:t>
            </a:r>
            <a:r>
              <a:rPr lang="en-US" sz="3600" dirty="0" smtClean="0"/>
              <a:t> Century Chesapeake</a:t>
            </a:r>
            <a:r>
              <a:rPr lang="en-US" sz="2000" dirty="0" smtClean="0"/>
              <a:t/>
            </a:r>
            <a:br>
              <a:rPr lang="en-US" sz="2000" dirty="0" smtClean="0"/>
            </a:br>
            <a:r>
              <a:rPr lang="en-US" sz="2000" dirty="0" smtClean="0">
                <a:hlinkClick r:id="rId2"/>
              </a:rPr>
              <a:t>http://</a:t>
            </a:r>
            <a:r>
              <a:rPr lang="en-US" sz="2000" dirty="0" err="1" smtClean="0">
                <a:hlinkClick r:id="rId2"/>
              </a:rPr>
              <a:t>anthropology.si.edu/writteninbone/unearthing_past.html</a:t>
            </a:r>
            <a:endParaRPr lang="en-US" sz="2000" dirty="0"/>
          </a:p>
        </p:txBody>
      </p:sp>
      <p:graphicFrame>
        <p:nvGraphicFramePr>
          <p:cNvPr id="7" name="Content Placeholder 6"/>
          <p:cNvGraphicFramePr>
            <a:graphicFrameLocks noGrp="1"/>
          </p:cNvGraphicFramePr>
          <p:nvPr>
            <p:ph idx="1"/>
          </p:nvPr>
        </p:nvGraphicFramePr>
        <p:xfrm>
          <a:off x="457200" y="1366398"/>
          <a:ext cx="8229600" cy="5257800"/>
        </p:xfrm>
        <a:graphic>
          <a:graphicData uri="http://schemas.openxmlformats.org/drawingml/2006/table">
            <a:tbl>
              <a:tblPr firstRow="1" bandRow="1">
                <a:tableStyleId>{5C22544A-7EE6-4342-B048-85BDC9FD1C3A}</a:tableStyleId>
              </a:tblPr>
              <a:tblGrid>
                <a:gridCol w="4114800"/>
                <a:gridCol w="4114800"/>
              </a:tblGrid>
              <a:tr h="2777706">
                <a:tc>
                  <a:txBody>
                    <a:bodyPr/>
                    <a:lstStyle/>
                    <a:p>
                      <a:pPr algn="ctr"/>
                      <a:r>
                        <a:rPr lang="en-US" dirty="0" smtClean="0">
                          <a:solidFill>
                            <a:srgbClr val="000000"/>
                          </a:solidFill>
                          <a:latin typeface="Comic Sans MS"/>
                          <a:cs typeface="Comic Sans MS"/>
                        </a:rPr>
                        <a:t>The</a:t>
                      </a:r>
                      <a:r>
                        <a:rPr lang="en-US" baseline="0" dirty="0" smtClean="0">
                          <a:solidFill>
                            <a:srgbClr val="000000"/>
                          </a:solidFill>
                          <a:latin typeface="Comic Sans MS"/>
                          <a:cs typeface="Comic Sans MS"/>
                        </a:rPr>
                        <a:t> First Colonists</a:t>
                      </a:r>
                    </a:p>
                    <a:p>
                      <a:pPr algn="ctr"/>
                      <a:endParaRPr lang="en-US" baseline="0" dirty="0" smtClean="0">
                        <a:solidFill>
                          <a:srgbClr val="000000"/>
                        </a:solidFill>
                        <a:latin typeface="Comic Sans MS"/>
                        <a:cs typeface="Comic Sans MS"/>
                      </a:endParaRPr>
                    </a:p>
                    <a:p>
                      <a:pPr algn="ctr"/>
                      <a:endParaRPr lang="en-US" baseline="0" dirty="0" smtClean="0">
                        <a:solidFill>
                          <a:srgbClr val="000000"/>
                        </a:solidFill>
                        <a:latin typeface="Comic Sans MS"/>
                        <a:cs typeface="Comic Sans MS"/>
                      </a:endParaRPr>
                    </a:p>
                    <a:p>
                      <a:pPr algn="ctr"/>
                      <a:endParaRPr lang="en-US" baseline="0" dirty="0" smtClean="0">
                        <a:solidFill>
                          <a:srgbClr val="000000"/>
                        </a:solidFill>
                        <a:latin typeface="Comic Sans MS"/>
                        <a:cs typeface="Comic Sans MS"/>
                      </a:endParaRPr>
                    </a:p>
                    <a:p>
                      <a:pPr algn="ctr"/>
                      <a:endParaRPr lang="en-US" baseline="0" dirty="0" smtClean="0">
                        <a:solidFill>
                          <a:srgbClr val="000000"/>
                        </a:solidFill>
                        <a:latin typeface="Comic Sans MS"/>
                        <a:cs typeface="Comic Sans MS"/>
                      </a:endParaRPr>
                    </a:p>
                    <a:p>
                      <a:pPr algn="ctr"/>
                      <a:endParaRPr lang="en-US" baseline="0" dirty="0" smtClean="0">
                        <a:solidFill>
                          <a:srgbClr val="000000"/>
                        </a:solidFill>
                        <a:latin typeface="Comic Sans MS"/>
                        <a:cs typeface="Comic Sans MS"/>
                      </a:endParaRPr>
                    </a:p>
                    <a:p>
                      <a:pPr algn="ctr"/>
                      <a:endParaRPr lang="en-US" dirty="0" smtClean="0">
                        <a:solidFill>
                          <a:srgbClr val="000000"/>
                        </a:solidFill>
                        <a:latin typeface="Comic Sans MS"/>
                        <a:cs typeface="Comic Sans MS"/>
                      </a:endParaRPr>
                    </a:p>
                  </a:txBody>
                  <a:tcPr>
                    <a:solidFill>
                      <a:srgbClr val="FFFFFF"/>
                    </a:solidFill>
                  </a:tcPr>
                </a:tc>
                <a:tc>
                  <a:txBody>
                    <a:bodyPr/>
                    <a:lstStyle/>
                    <a:p>
                      <a:pPr algn="ctr"/>
                      <a:r>
                        <a:rPr lang="en-US" dirty="0" smtClean="0">
                          <a:solidFill>
                            <a:srgbClr val="000000"/>
                          </a:solidFill>
                          <a:latin typeface="Comic Sans MS"/>
                          <a:cs typeface="Comic Sans MS"/>
                        </a:rPr>
                        <a:t>Difficult Lives</a:t>
                      </a:r>
                      <a:endParaRPr lang="en-US" dirty="0">
                        <a:solidFill>
                          <a:srgbClr val="000000"/>
                        </a:solidFill>
                        <a:latin typeface="Comic Sans MS"/>
                        <a:cs typeface="Comic Sans MS"/>
                      </a:endParaRPr>
                    </a:p>
                  </a:txBody>
                  <a:tcPr>
                    <a:solidFill>
                      <a:srgbClr val="FFFFFF"/>
                    </a:solidFill>
                  </a:tcPr>
                </a:tc>
              </a:tr>
              <a:tr h="2480094">
                <a:tc>
                  <a:txBody>
                    <a:bodyPr/>
                    <a:lstStyle/>
                    <a:p>
                      <a:pPr algn="ctr"/>
                      <a:r>
                        <a:rPr lang="en-US" b="1" dirty="0" smtClean="0">
                          <a:solidFill>
                            <a:srgbClr val="000000"/>
                          </a:solidFill>
                          <a:latin typeface="Comic Sans MS"/>
                          <a:cs typeface="Comic Sans MS"/>
                        </a:rPr>
                        <a:t>Africans in the Chesapeake</a:t>
                      </a:r>
                    </a:p>
                    <a:p>
                      <a:pPr algn="ctr"/>
                      <a:endParaRPr lang="en-US" b="1" dirty="0" smtClean="0">
                        <a:solidFill>
                          <a:srgbClr val="000000"/>
                        </a:solidFill>
                        <a:latin typeface="Comic Sans MS"/>
                        <a:cs typeface="Comic Sans MS"/>
                      </a:endParaRPr>
                    </a:p>
                    <a:p>
                      <a:pPr algn="ctr"/>
                      <a:endParaRPr lang="en-US" b="1" dirty="0" smtClean="0">
                        <a:solidFill>
                          <a:srgbClr val="000000"/>
                        </a:solidFill>
                        <a:latin typeface="Comic Sans MS"/>
                        <a:cs typeface="Comic Sans MS"/>
                      </a:endParaRPr>
                    </a:p>
                    <a:p>
                      <a:pPr algn="ctr"/>
                      <a:endParaRPr lang="en-US" b="1" dirty="0" smtClean="0">
                        <a:solidFill>
                          <a:srgbClr val="000000"/>
                        </a:solidFill>
                        <a:latin typeface="Comic Sans MS"/>
                        <a:cs typeface="Comic Sans MS"/>
                      </a:endParaRPr>
                    </a:p>
                    <a:p>
                      <a:pPr algn="ctr"/>
                      <a:endParaRPr lang="en-US" b="1" dirty="0" smtClean="0">
                        <a:solidFill>
                          <a:srgbClr val="000000"/>
                        </a:solidFill>
                        <a:latin typeface="Comic Sans MS"/>
                        <a:cs typeface="Comic Sans MS"/>
                      </a:endParaRPr>
                    </a:p>
                    <a:p>
                      <a:pPr algn="ctr"/>
                      <a:endParaRPr lang="en-US" b="1" dirty="0" smtClean="0">
                        <a:solidFill>
                          <a:srgbClr val="000000"/>
                        </a:solidFill>
                        <a:latin typeface="Comic Sans MS"/>
                        <a:cs typeface="Comic Sans MS"/>
                      </a:endParaRPr>
                    </a:p>
                    <a:p>
                      <a:pPr algn="ctr"/>
                      <a:endParaRPr lang="en-US" b="1" dirty="0" smtClean="0">
                        <a:solidFill>
                          <a:srgbClr val="000000"/>
                        </a:solidFill>
                        <a:latin typeface="Comic Sans MS"/>
                        <a:cs typeface="Comic Sans MS"/>
                      </a:endParaRPr>
                    </a:p>
                    <a:p>
                      <a:pPr algn="ctr"/>
                      <a:endParaRPr lang="en-US" b="1" dirty="0">
                        <a:solidFill>
                          <a:srgbClr val="000000"/>
                        </a:solidFill>
                        <a:latin typeface="Comic Sans MS"/>
                        <a:cs typeface="Comic Sans MS"/>
                      </a:endParaRPr>
                    </a:p>
                  </a:txBody>
                  <a:tcPr>
                    <a:solidFill>
                      <a:srgbClr val="FFFFFF"/>
                    </a:solidFill>
                  </a:tcPr>
                </a:tc>
                <a:tc>
                  <a:txBody>
                    <a:bodyPr/>
                    <a:lstStyle/>
                    <a:p>
                      <a:pPr algn="ctr"/>
                      <a:r>
                        <a:rPr lang="en-US" b="1" dirty="0" smtClean="0">
                          <a:solidFill>
                            <a:srgbClr val="000000"/>
                          </a:solidFill>
                          <a:latin typeface="Comic Sans MS"/>
                          <a:cs typeface="Comic Sans MS"/>
                        </a:rPr>
                        <a:t>Living &amp; Dying in America</a:t>
                      </a:r>
                      <a:endParaRPr lang="en-US" b="1" dirty="0">
                        <a:solidFill>
                          <a:srgbClr val="000000"/>
                        </a:solidFill>
                        <a:latin typeface="Comic Sans MS"/>
                        <a:cs typeface="Comic Sans MS"/>
                      </a:endParaRPr>
                    </a:p>
                  </a:txBody>
                  <a:tcPr>
                    <a:solidFill>
                      <a:srgbClr val="FFFFFF"/>
                    </a:solidFill>
                  </a:tcPr>
                </a:tc>
              </a:tr>
            </a:tbl>
          </a:graphicData>
        </a:graphic>
      </p:graphicFrame>
      <p:pic>
        <p:nvPicPr>
          <p:cNvPr id="8" name="Picture 7" descr="firstcolonist.jpg"/>
          <p:cNvPicPr>
            <a:picLocks noChangeAspect="1"/>
          </p:cNvPicPr>
          <p:nvPr/>
        </p:nvPicPr>
        <p:blipFill>
          <a:blip r:embed="rId3"/>
          <a:stretch>
            <a:fillRect/>
          </a:stretch>
        </p:blipFill>
        <p:spPr>
          <a:xfrm>
            <a:off x="1560029" y="2047874"/>
            <a:ext cx="2014577" cy="1947424"/>
          </a:xfrm>
          <a:prstGeom prst="rect">
            <a:avLst/>
          </a:prstGeom>
        </p:spPr>
      </p:pic>
      <p:pic>
        <p:nvPicPr>
          <p:cNvPr id="9" name="Picture 8" descr="difficultlives.png"/>
          <p:cNvPicPr>
            <a:picLocks noChangeAspect="1"/>
          </p:cNvPicPr>
          <p:nvPr/>
        </p:nvPicPr>
        <p:blipFill>
          <a:blip r:embed="rId4"/>
          <a:stretch>
            <a:fillRect/>
          </a:stretch>
        </p:blipFill>
        <p:spPr>
          <a:xfrm>
            <a:off x="5549189" y="2047874"/>
            <a:ext cx="2101537" cy="1947424"/>
          </a:xfrm>
          <a:prstGeom prst="rect">
            <a:avLst/>
          </a:prstGeom>
        </p:spPr>
      </p:pic>
      <p:pic>
        <p:nvPicPr>
          <p:cNvPr id="10" name="Picture 9" descr="africansinthechesapeake.jpg"/>
          <p:cNvPicPr>
            <a:picLocks noChangeAspect="1"/>
          </p:cNvPicPr>
          <p:nvPr/>
        </p:nvPicPr>
        <p:blipFill>
          <a:blip r:embed="rId5"/>
          <a:stretch>
            <a:fillRect/>
          </a:stretch>
        </p:blipFill>
        <p:spPr>
          <a:xfrm>
            <a:off x="1560028" y="4820573"/>
            <a:ext cx="2014577" cy="1839980"/>
          </a:xfrm>
          <a:prstGeom prst="rect">
            <a:avLst/>
          </a:prstGeom>
        </p:spPr>
      </p:pic>
      <p:pic>
        <p:nvPicPr>
          <p:cNvPr id="11" name="Picture 10" descr="livinganddyinginAmerica.jpg"/>
          <p:cNvPicPr>
            <a:picLocks noChangeAspect="1"/>
          </p:cNvPicPr>
          <p:nvPr/>
        </p:nvPicPr>
        <p:blipFill>
          <a:blip r:embed="rId6"/>
          <a:stretch>
            <a:fillRect/>
          </a:stretch>
        </p:blipFill>
        <p:spPr>
          <a:xfrm>
            <a:off x="5549189" y="4601047"/>
            <a:ext cx="2101537" cy="2059506"/>
          </a:xfrm>
          <a:prstGeom prst="rect">
            <a:avLst/>
          </a:prstGeom>
        </p:spPr>
      </p:pic>
    </p:spTree>
    <p:extLst>
      <p:ext uri="{BB962C8B-B14F-4D97-AF65-F5344CB8AC3E}">
        <p14:creationId xmlns:p14="http://schemas.microsoft.com/office/powerpoint/2010/main" val="1890322657"/>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Unearthing Jamestown </a:t>
            </a:r>
            <a:endParaRPr lang="en-US" dirty="0"/>
          </a:p>
        </p:txBody>
      </p:sp>
      <p:sp>
        <p:nvSpPr>
          <p:cNvPr id="3" name="TextBox 2"/>
          <p:cNvSpPr txBox="1"/>
          <p:nvPr/>
        </p:nvSpPr>
        <p:spPr>
          <a:xfrm>
            <a:off x="457200" y="1417638"/>
            <a:ext cx="8079881" cy="4401205"/>
          </a:xfrm>
          <a:prstGeom prst="rect">
            <a:avLst/>
          </a:prstGeom>
          <a:noFill/>
        </p:spPr>
        <p:txBody>
          <a:bodyPr wrap="none" rtlCol="0">
            <a:spAutoFit/>
          </a:bodyPr>
          <a:lstStyle/>
          <a:p>
            <a:endParaRPr lang="en-US" sz="2800" dirty="0" smtClean="0"/>
          </a:p>
          <a:p>
            <a:r>
              <a:rPr lang="en-US" sz="2800" dirty="0" smtClean="0"/>
              <a:t>What is the evidence of the living conditions?</a:t>
            </a:r>
          </a:p>
          <a:p>
            <a:endParaRPr lang="en-US" sz="2800" dirty="0" smtClean="0"/>
          </a:p>
          <a:p>
            <a:r>
              <a:rPr lang="en-US" sz="2800" dirty="0" smtClean="0"/>
              <a:t>What is the evidence of causes of diseases and death?</a:t>
            </a:r>
          </a:p>
          <a:p>
            <a:endParaRPr lang="en-US" sz="2800" dirty="0" smtClean="0"/>
          </a:p>
          <a:p>
            <a:r>
              <a:rPr lang="en-US" sz="2800" dirty="0" smtClean="0"/>
              <a:t>What is the evidence of a person’s station in life?</a:t>
            </a:r>
          </a:p>
          <a:p>
            <a:endParaRPr lang="en-US" sz="2800" dirty="0" smtClean="0"/>
          </a:p>
          <a:p>
            <a:r>
              <a:rPr lang="en-US" sz="2800" dirty="0" smtClean="0"/>
              <a:t>What is the evidence of the key people?</a:t>
            </a:r>
          </a:p>
          <a:p>
            <a:endParaRPr lang="en-US" sz="2800" dirty="0" smtClean="0"/>
          </a:p>
          <a:p>
            <a:endParaRPr lang="en-US" sz="2800" dirty="0"/>
          </a:p>
        </p:txBody>
      </p:sp>
    </p:spTree>
    <p:extLst>
      <p:ext uri="{BB962C8B-B14F-4D97-AF65-F5344CB8AC3E}">
        <p14:creationId xmlns:p14="http://schemas.microsoft.com/office/powerpoint/2010/main" val="286964534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rot="16200000" flipH="1">
            <a:off x="-360783" y="3414728"/>
            <a:ext cx="6858000" cy="28541"/>
          </a:xfrm>
          <a:prstGeom prst="line">
            <a:avLst/>
          </a:prstGeom>
          <a:ln>
            <a:no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16200000" flipH="1">
            <a:off x="2764517" y="3414731"/>
            <a:ext cx="6858000" cy="28541"/>
          </a:xfrm>
          <a:prstGeom prst="line">
            <a:avLst/>
          </a:prstGeom>
          <a:ln>
            <a:noFill/>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613643" y="229133"/>
            <a:ext cx="1552829" cy="461665"/>
          </a:xfrm>
          <a:prstGeom prst="rect">
            <a:avLst/>
          </a:prstGeom>
          <a:noFill/>
        </p:spPr>
        <p:txBody>
          <a:bodyPr wrap="none" rtlCol="0">
            <a:spAutoFit/>
          </a:bodyPr>
          <a:lstStyle/>
          <a:p>
            <a:pPr algn="ctr"/>
            <a:r>
              <a:rPr lang="en-US" sz="2400" dirty="0" smtClean="0"/>
              <a:t>Key People</a:t>
            </a:r>
            <a:endParaRPr lang="en-US" sz="2400" dirty="0"/>
          </a:p>
        </p:txBody>
      </p:sp>
      <p:sp>
        <p:nvSpPr>
          <p:cNvPr id="8" name="TextBox 7"/>
          <p:cNvSpPr txBox="1"/>
          <p:nvPr/>
        </p:nvSpPr>
        <p:spPr>
          <a:xfrm>
            <a:off x="3325092" y="229133"/>
            <a:ext cx="2383218" cy="461665"/>
          </a:xfrm>
          <a:prstGeom prst="rect">
            <a:avLst/>
          </a:prstGeom>
          <a:noFill/>
        </p:spPr>
        <p:txBody>
          <a:bodyPr wrap="square" rtlCol="0">
            <a:spAutoFit/>
          </a:bodyPr>
          <a:lstStyle/>
          <a:p>
            <a:pPr algn="ctr"/>
            <a:r>
              <a:rPr lang="en-US" sz="2400" dirty="0" smtClean="0"/>
              <a:t>Key Locations </a:t>
            </a:r>
            <a:endParaRPr lang="en-US" sz="2400" dirty="0"/>
          </a:p>
        </p:txBody>
      </p:sp>
      <p:sp>
        <p:nvSpPr>
          <p:cNvPr id="9" name="TextBox 8"/>
          <p:cNvSpPr txBox="1"/>
          <p:nvPr/>
        </p:nvSpPr>
        <p:spPr>
          <a:xfrm>
            <a:off x="6692994" y="229133"/>
            <a:ext cx="1647363" cy="461665"/>
          </a:xfrm>
          <a:prstGeom prst="rect">
            <a:avLst/>
          </a:prstGeom>
          <a:noFill/>
        </p:spPr>
        <p:txBody>
          <a:bodyPr wrap="square" rtlCol="0">
            <a:spAutoFit/>
          </a:bodyPr>
          <a:lstStyle/>
          <a:p>
            <a:r>
              <a:rPr lang="en-US" sz="2400" dirty="0" smtClean="0"/>
              <a:t>Key Events</a:t>
            </a:r>
            <a:endParaRPr lang="en-US" sz="2400" dirty="0"/>
          </a:p>
        </p:txBody>
      </p:sp>
    </p:spTree>
    <p:extLst>
      <p:ext uri="{BB962C8B-B14F-4D97-AF65-F5344CB8AC3E}">
        <p14:creationId xmlns:p14="http://schemas.microsoft.com/office/powerpoint/2010/main" val="10332385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685800"/>
          </a:xfrm>
        </p:spPr>
        <p:txBody>
          <a:bodyPr/>
          <a:lstStyle/>
          <a:p>
            <a:r>
              <a:rPr lang="en-US" sz="3600" dirty="0" smtClean="0"/>
              <a:t>CCSS—Common Core State Standards</a:t>
            </a:r>
            <a:endParaRPr lang="en-US" sz="3600" dirty="0"/>
          </a:p>
        </p:txBody>
      </p:sp>
      <p:sp>
        <p:nvSpPr>
          <p:cNvPr id="3" name="Content Placeholder 2"/>
          <p:cNvSpPr>
            <a:spLocks noGrp="1"/>
          </p:cNvSpPr>
          <p:nvPr>
            <p:ph idx="1"/>
          </p:nvPr>
        </p:nvSpPr>
        <p:spPr>
          <a:xfrm>
            <a:off x="457200" y="914400"/>
            <a:ext cx="7620000" cy="5638800"/>
          </a:xfrm>
        </p:spPr>
        <p:txBody>
          <a:bodyPr>
            <a:normAutofit/>
          </a:bodyPr>
          <a:lstStyle/>
          <a:p>
            <a:pPr marL="114300" indent="0">
              <a:buNone/>
            </a:pPr>
            <a:r>
              <a:rPr lang="en-US" sz="2000" dirty="0" smtClean="0"/>
              <a:t>Anchor Standard 10: Read and comprehend complex literary and informational texts independently and proficiently.</a:t>
            </a:r>
          </a:p>
          <a:p>
            <a:pPr marL="114300" indent="0">
              <a:buNone/>
            </a:pP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4235601389"/>
              </p:ext>
            </p:extLst>
          </p:nvPr>
        </p:nvGraphicFramePr>
        <p:xfrm>
          <a:off x="609600" y="1752600"/>
          <a:ext cx="7924800" cy="4661089"/>
        </p:xfrm>
        <a:graphic>
          <a:graphicData uri="http://schemas.openxmlformats.org/drawingml/2006/table">
            <a:tbl>
              <a:tblPr firstRow="1" bandRow="1">
                <a:tableStyleId>{5C22544A-7EE6-4342-B048-85BDC9FD1C3A}</a:tableStyleId>
              </a:tblPr>
              <a:tblGrid>
                <a:gridCol w="1184165"/>
                <a:gridCol w="6740635"/>
              </a:tblGrid>
              <a:tr h="352870">
                <a:tc>
                  <a:txBody>
                    <a:bodyPr/>
                    <a:lstStyle/>
                    <a:p>
                      <a:pPr algn="ctr"/>
                      <a:r>
                        <a:rPr lang="en-US" dirty="0" smtClean="0"/>
                        <a:t>Grade</a:t>
                      </a:r>
                      <a:endParaRPr lang="en-US" dirty="0"/>
                    </a:p>
                  </a:txBody>
                  <a:tcPr/>
                </a:tc>
                <a:tc>
                  <a:txBody>
                    <a:bodyPr/>
                    <a:lstStyle/>
                    <a:p>
                      <a:pPr algn="ctr"/>
                      <a:r>
                        <a:rPr lang="en-US" dirty="0" smtClean="0"/>
                        <a:t>Expectations for Informational Texts</a:t>
                      </a:r>
                      <a:endParaRPr lang="en-US" dirty="0"/>
                    </a:p>
                  </a:txBody>
                  <a:tcPr/>
                </a:tc>
              </a:tr>
              <a:tr h="641107">
                <a:tc>
                  <a:txBody>
                    <a:bodyPr/>
                    <a:lstStyle/>
                    <a:p>
                      <a:pPr algn="ctr"/>
                      <a:r>
                        <a:rPr lang="en-US" sz="1400" dirty="0" smtClean="0"/>
                        <a:t>6</a:t>
                      </a:r>
                      <a:endParaRPr lang="en-US" sz="1400" dirty="0"/>
                    </a:p>
                  </a:txBody>
                  <a:tcPr/>
                </a:tc>
                <a:tc>
                  <a:txBody>
                    <a:bodyPr/>
                    <a:lstStyle/>
                    <a:p>
                      <a:r>
                        <a:rPr lang="en-US" sz="1400" dirty="0" smtClean="0"/>
                        <a:t>By the end of the year, read and comprehend literary nonfiction in the grades 6-8 text complexity</a:t>
                      </a:r>
                      <a:r>
                        <a:rPr lang="en-US" sz="1400" baseline="0" dirty="0" smtClean="0"/>
                        <a:t> band proficiently, with scaffolding as needed at the high end of the range.</a:t>
                      </a:r>
                      <a:endParaRPr lang="en-US" sz="1400" dirty="0"/>
                    </a:p>
                  </a:txBody>
                  <a:tcPr/>
                </a:tc>
              </a:tr>
              <a:tr h="828096">
                <a:tc>
                  <a:txBody>
                    <a:bodyPr/>
                    <a:lstStyle/>
                    <a:p>
                      <a:pPr algn="ctr"/>
                      <a:r>
                        <a:rPr lang="en-US" sz="1400" dirty="0" smtClean="0"/>
                        <a:t>7</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the year, read and comprehend literary nonfiction in the grades 6-8 text complexity</a:t>
                      </a:r>
                      <a:r>
                        <a:rPr lang="en-US" sz="1400" baseline="0" dirty="0" smtClean="0"/>
                        <a:t> band proficiently, with scaffolding as needed at the high end of the range.</a:t>
                      </a:r>
                      <a:endParaRPr lang="en-US" sz="1400" dirty="0" smtClean="0"/>
                    </a:p>
                    <a:p>
                      <a:endParaRPr lang="en-US" sz="1400" dirty="0"/>
                    </a:p>
                  </a:txBody>
                  <a:tcPr/>
                </a:tc>
              </a:tr>
              <a:tr h="608964">
                <a:tc>
                  <a:txBody>
                    <a:bodyPr/>
                    <a:lstStyle/>
                    <a:p>
                      <a:pPr algn="ctr"/>
                      <a:r>
                        <a:rPr lang="en-US" sz="1400" dirty="0" smtClean="0"/>
                        <a:t>8</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the year, read and comprehend literary nonfiction in the grades 6-8 text complexity</a:t>
                      </a:r>
                      <a:r>
                        <a:rPr lang="en-US" sz="1400" baseline="0" dirty="0" smtClean="0"/>
                        <a:t> band independently and proficiently.</a:t>
                      </a:r>
                      <a:endParaRPr lang="en-US" sz="1400" dirty="0" smtClean="0"/>
                    </a:p>
                  </a:txBody>
                  <a:tcPr/>
                </a:tc>
              </a:tr>
              <a:tr h="1015086">
                <a:tc>
                  <a:txBody>
                    <a:bodyPr/>
                    <a:lstStyle/>
                    <a:p>
                      <a:pPr algn="ctr"/>
                      <a:r>
                        <a:rPr lang="en-US" sz="1400" dirty="0" smtClean="0"/>
                        <a:t>9-10</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grade 9, read and comprehend literary nonfiction</a:t>
                      </a:r>
                      <a:r>
                        <a:rPr lang="en-US" sz="1400" baseline="0" dirty="0" smtClean="0"/>
                        <a:t> in the grades 9-10 text complexity band proficiently, with scaffolding as needed at the high end of the range. By the end of grade 10, read and comprehend literary nonfiction at the high end of the grades 9-10 text complexity band independently and proficiently.</a:t>
                      </a:r>
                      <a:endParaRPr lang="en-US" sz="1400" dirty="0" smtClean="0"/>
                    </a:p>
                  </a:txBody>
                  <a:tcPr/>
                </a:tc>
              </a:tr>
              <a:tr h="1202076">
                <a:tc>
                  <a:txBody>
                    <a:bodyPr/>
                    <a:lstStyle/>
                    <a:p>
                      <a:pPr algn="ctr"/>
                      <a:r>
                        <a:rPr lang="en-US" sz="1400" dirty="0" smtClean="0"/>
                        <a:t>11-12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By the end of grade 11, read and comprehend literary nonfiction</a:t>
                      </a:r>
                      <a:r>
                        <a:rPr lang="en-US" sz="1400" baseline="0" dirty="0" smtClean="0"/>
                        <a:t> in the grades 11-CCR text complexity band proficiently, with scaffolding as needed at the high end of the range. By the end of grade 12, read and comprehend literary nonfiction at the high end of the grades 11-CCR text complexity band independently and proficiently.</a:t>
                      </a:r>
                      <a:endParaRPr lang="en-US" sz="1400" dirty="0" smtClean="0"/>
                    </a:p>
                  </a:txBody>
                  <a:tcPr/>
                </a:tc>
              </a:tr>
            </a:tbl>
          </a:graphicData>
        </a:graphic>
      </p:graphicFrame>
    </p:spTree>
    <p:extLst>
      <p:ext uri="{BB962C8B-B14F-4D97-AF65-F5344CB8AC3E}">
        <p14:creationId xmlns:p14="http://schemas.microsoft.com/office/powerpoint/2010/main" val="341076126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rot="16200000" flipH="1">
            <a:off x="-360783" y="3414728"/>
            <a:ext cx="6858000" cy="28541"/>
          </a:xfrm>
          <a:prstGeom prst="line">
            <a:avLst/>
          </a:prstGeom>
          <a:ln>
            <a:no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16200000" flipH="1">
            <a:off x="2764517" y="3414731"/>
            <a:ext cx="6858000" cy="28541"/>
          </a:xfrm>
          <a:prstGeom prst="line">
            <a:avLst/>
          </a:prstGeom>
          <a:ln>
            <a:noFill/>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04882" y="229133"/>
            <a:ext cx="2370360" cy="461665"/>
          </a:xfrm>
          <a:prstGeom prst="rect">
            <a:avLst/>
          </a:prstGeom>
          <a:noFill/>
        </p:spPr>
        <p:txBody>
          <a:bodyPr wrap="none" rtlCol="0">
            <a:spAutoFit/>
          </a:bodyPr>
          <a:lstStyle/>
          <a:p>
            <a:pPr algn="ctr"/>
            <a:r>
              <a:rPr lang="en-US" sz="2400" dirty="0" smtClean="0"/>
              <a:t>Why Jamestown?</a:t>
            </a:r>
            <a:endParaRPr lang="en-US" sz="2400" dirty="0"/>
          </a:p>
        </p:txBody>
      </p:sp>
      <p:sp>
        <p:nvSpPr>
          <p:cNvPr id="8" name="TextBox 7"/>
          <p:cNvSpPr txBox="1"/>
          <p:nvPr/>
        </p:nvSpPr>
        <p:spPr>
          <a:xfrm>
            <a:off x="3325092" y="229133"/>
            <a:ext cx="2383218" cy="461665"/>
          </a:xfrm>
          <a:prstGeom prst="rect">
            <a:avLst/>
          </a:prstGeom>
          <a:noFill/>
        </p:spPr>
        <p:txBody>
          <a:bodyPr wrap="square" rtlCol="0">
            <a:spAutoFit/>
          </a:bodyPr>
          <a:lstStyle/>
          <a:p>
            <a:pPr algn="ctr"/>
            <a:r>
              <a:rPr lang="en-US" sz="2400" dirty="0" smtClean="0"/>
              <a:t>Forensic Evidence</a:t>
            </a:r>
            <a:endParaRPr lang="en-US" sz="2400" dirty="0"/>
          </a:p>
        </p:txBody>
      </p:sp>
      <p:sp>
        <p:nvSpPr>
          <p:cNvPr id="9" name="TextBox 8"/>
          <p:cNvSpPr txBox="1"/>
          <p:nvPr/>
        </p:nvSpPr>
        <p:spPr>
          <a:xfrm>
            <a:off x="6393308" y="229133"/>
            <a:ext cx="2497386" cy="461665"/>
          </a:xfrm>
          <a:prstGeom prst="rect">
            <a:avLst/>
          </a:prstGeom>
          <a:noFill/>
        </p:spPr>
        <p:txBody>
          <a:bodyPr wrap="square" rtlCol="0">
            <a:spAutoFit/>
          </a:bodyPr>
          <a:lstStyle/>
          <a:p>
            <a:pPr algn="ctr"/>
            <a:r>
              <a:rPr lang="en-US" sz="2400" dirty="0" smtClean="0"/>
              <a:t>Clues to Daily Life</a:t>
            </a:r>
            <a:endParaRPr lang="en-US" sz="2400" dirty="0"/>
          </a:p>
        </p:txBody>
      </p:sp>
    </p:spTree>
    <p:extLst>
      <p:ext uri="{BB962C8B-B14F-4D97-AF65-F5344CB8AC3E}">
        <p14:creationId xmlns:p14="http://schemas.microsoft.com/office/powerpoint/2010/main" val="64570852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normAutofit fontScale="90000"/>
          </a:bodyPr>
          <a:lstStyle/>
          <a:p>
            <a:pPr eaLnBrk="1" hangingPunct="1"/>
            <a:r>
              <a:rPr lang="en-US"/>
              <a:t>Double-Entry Journal </a:t>
            </a:r>
            <a:br>
              <a:rPr lang="en-US"/>
            </a:br>
            <a:r>
              <a:rPr lang="en-US" sz="2800"/>
              <a:t>(McLaughlin &amp; Allen, 2002)</a:t>
            </a:r>
            <a:endParaRPr lang="en-US"/>
          </a:p>
        </p:txBody>
      </p:sp>
      <p:sp>
        <p:nvSpPr>
          <p:cNvPr id="82947" name="Rectangle 3"/>
          <p:cNvSpPr>
            <a:spLocks noGrp="1" noChangeArrowheads="1"/>
          </p:cNvSpPr>
          <p:nvPr>
            <p:ph type="body" idx="1"/>
          </p:nvPr>
        </p:nvSpPr>
        <p:spPr/>
        <p:txBody>
          <a:bodyPr/>
          <a:lstStyle/>
          <a:p>
            <a:pPr eaLnBrk="1" hangingPunct="1"/>
            <a:r>
              <a:rPr lang="en-US"/>
              <a:t>This strategy encourages students to monitor their comprehension by making connections with the text:</a:t>
            </a:r>
          </a:p>
          <a:p>
            <a:pPr lvl="1" eaLnBrk="1" hangingPunct="1"/>
            <a:r>
              <a:rPr lang="en-US" b="1" i="1"/>
              <a:t>Text-to-Text Connection</a:t>
            </a:r>
            <a:endParaRPr lang="en-US"/>
          </a:p>
          <a:p>
            <a:pPr lvl="1" eaLnBrk="1" hangingPunct="1">
              <a:buFontTx/>
              <a:buNone/>
            </a:pPr>
            <a:r>
              <a:rPr lang="en-US"/>
              <a:t>	“</a:t>
            </a:r>
            <a:r>
              <a:rPr lang="en-US" sz="2400"/>
              <a:t>This reminds me of when I read…”</a:t>
            </a:r>
          </a:p>
          <a:p>
            <a:pPr lvl="1" eaLnBrk="1" hangingPunct="1"/>
            <a:r>
              <a:rPr lang="en-US" b="1" i="1"/>
              <a:t>Text-to-Self Connection</a:t>
            </a:r>
          </a:p>
          <a:p>
            <a:pPr lvl="1" eaLnBrk="1" hangingPunct="1">
              <a:buFontTx/>
              <a:buNone/>
            </a:pPr>
            <a:r>
              <a:rPr lang="en-US" sz="2400"/>
              <a:t>	“This makes me think of the time when I was…”</a:t>
            </a:r>
          </a:p>
          <a:p>
            <a:pPr lvl="1" eaLnBrk="1" hangingPunct="1"/>
            <a:r>
              <a:rPr lang="en-US" b="1" i="1"/>
              <a:t>Text-to-World Connection</a:t>
            </a:r>
          </a:p>
          <a:p>
            <a:pPr lvl="1" eaLnBrk="1" hangingPunct="1">
              <a:buFontTx/>
              <a:buNone/>
            </a:pPr>
            <a:r>
              <a:rPr lang="en-US" sz="2400"/>
              <a:t>	“This makes me think about…”</a:t>
            </a:r>
          </a:p>
        </p:txBody>
      </p:sp>
    </p:spTree>
    <p:extLst>
      <p:ext uri="{BB962C8B-B14F-4D97-AF65-F5344CB8AC3E}">
        <p14:creationId xmlns:p14="http://schemas.microsoft.com/office/powerpoint/2010/main" val="2339967615"/>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normAutofit fontScale="90000"/>
          </a:bodyPr>
          <a:lstStyle/>
          <a:p>
            <a:pPr eaLnBrk="1" hangingPunct="1"/>
            <a:r>
              <a:rPr lang="en-US"/>
              <a:t>Double-Entry Journal </a:t>
            </a:r>
            <a:br>
              <a:rPr lang="en-US"/>
            </a:br>
            <a:r>
              <a:rPr lang="en-US" sz="2800"/>
              <a:t>(McLaughlin &amp; Allen, 2002)</a:t>
            </a:r>
            <a:endParaRPr lang="en-US"/>
          </a:p>
        </p:txBody>
      </p:sp>
      <p:sp>
        <p:nvSpPr>
          <p:cNvPr id="83971" name="Rectangle 3"/>
          <p:cNvSpPr>
            <a:spLocks noGrp="1" noChangeArrowheads="1"/>
          </p:cNvSpPr>
          <p:nvPr>
            <p:ph type="body" idx="1"/>
          </p:nvPr>
        </p:nvSpPr>
        <p:spPr>
          <a:xfrm>
            <a:off x="457200" y="1600200"/>
            <a:ext cx="8229600" cy="4800600"/>
          </a:xfrm>
        </p:spPr>
        <p:txBody>
          <a:bodyPr/>
          <a:lstStyle/>
          <a:p>
            <a:pPr eaLnBrk="1" hangingPunct="1"/>
            <a:r>
              <a:rPr lang="en-US" sz="2800" dirty="0"/>
              <a:t>Select a key event, idea, or quote from the text and record it in the left column.  </a:t>
            </a:r>
          </a:p>
          <a:p>
            <a:pPr lvl="1" eaLnBrk="1" hangingPunct="1"/>
            <a:r>
              <a:rPr lang="en-US" sz="2400" b="1" dirty="0"/>
              <a:t>“What I saw, heard or read?”</a:t>
            </a:r>
            <a:endParaRPr lang="en-US" sz="2400" dirty="0"/>
          </a:p>
          <a:p>
            <a:pPr eaLnBrk="1" hangingPunct="1"/>
            <a:r>
              <a:rPr lang="en-US" sz="2800" dirty="0"/>
              <a:t>In the right column, write a response or connection to the item.</a:t>
            </a:r>
          </a:p>
          <a:p>
            <a:pPr lvl="1" eaLnBrk="1" hangingPunct="1"/>
            <a:r>
              <a:rPr lang="en-US" sz="2400" b="1" dirty="0"/>
              <a:t>“What I think?  Why?”</a:t>
            </a:r>
            <a:endParaRPr lang="en-US" sz="2400" dirty="0"/>
          </a:p>
          <a:p>
            <a:pPr eaLnBrk="1" hangingPunct="1"/>
            <a:r>
              <a:rPr lang="en-US" sz="2800" dirty="0"/>
              <a:t>Use the Double-Entry Journals as a springboard for discussion of the text</a:t>
            </a:r>
            <a:r>
              <a:rPr lang="en-US" sz="2800" dirty="0" smtClean="0"/>
              <a:t>.</a:t>
            </a:r>
            <a:endParaRPr lang="en-US" sz="2800" dirty="0"/>
          </a:p>
        </p:txBody>
      </p:sp>
    </p:spTree>
    <p:extLst>
      <p:ext uri="{BB962C8B-B14F-4D97-AF65-F5344CB8AC3E}">
        <p14:creationId xmlns:p14="http://schemas.microsoft.com/office/powerpoint/2010/main" val="5715763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ubleentryjournal.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41035" y="-30587"/>
            <a:ext cx="5322999" cy="6888587"/>
          </a:xfrm>
          <a:prstGeom prst="rect">
            <a:avLst/>
          </a:prstGeom>
        </p:spPr>
      </p:pic>
    </p:spTree>
    <p:extLst>
      <p:ext uri="{BB962C8B-B14F-4D97-AF65-F5344CB8AC3E}">
        <p14:creationId xmlns:p14="http://schemas.microsoft.com/office/powerpoint/2010/main" val="331877605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62200" y="2912"/>
            <a:ext cx="3506688" cy="6855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13780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751"/>
            <a:ext cx="8229600" cy="908649"/>
          </a:xfrm>
        </p:spPr>
        <p:txBody>
          <a:bodyPr/>
          <a:lstStyle/>
          <a:p>
            <a:r>
              <a:rPr lang="en-US" dirty="0" smtClean="0"/>
              <a:t>References</a:t>
            </a:r>
            <a:endParaRPr lang="en-US" dirty="0"/>
          </a:p>
        </p:txBody>
      </p:sp>
      <p:sp>
        <p:nvSpPr>
          <p:cNvPr id="3" name="Content Placeholder 2"/>
          <p:cNvSpPr>
            <a:spLocks noGrp="1"/>
          </p:cNvSpPr>
          <p:nvPr>
            <p:ph idx="1"/>
          </p:nvPr>
        </p:nvSpPr>
        <p:spPr>
          <a:xfrm>
            <a:off x="533400" y="838200"/>
            <a:ext cx="8229600" cy="5867400"/>
          </a:xfrm>
        </p:spPr>
        <p:txBody>
          <a:bodyPr>
            <a:normAutofit fontScale="40000" lnSpcReduction="20000"/>
          </a:bodyPr>
          <a:lstStyle/>
          <a:p>
            <a:pPr marL="0" indent="-457200">
              <a:buNone/>
            </a:pPr>
            <a:r>
              <a:rPr lang="en-US" sz="4500" dirty="0" err="1" smtClean="0"/>
              <a:t>Ehrenworth</a:t>
            </a:r>
            <a:r>
              <a:rPr lang="en-US" sz="4500" dirty="0" smtClean="0"/>
              <a:t>, M. (2013).  Unlocking the SECRETS of complex text.  </a:t>
            </a:r>
            <a:r>
              <a:rPr lang="en-US" sz="4500" i="1" dirty="0" smtClean="0"/>
              <a:t>Educational 	Leadership, 71</a:t>
            </a:r>
            <a:r>
              <a:rPr lang="en-US" sz="4500" dirty="0" smtClean="0"/>
              <a:t>(3), 16-21.</a:t>
            </a:r>
          </a:p>
          <a:p>
            <a:pPr marL="0" indent="-457200">
              <a:buNone/>
            </a:pPr>
            <a:endParaRPr lang="en-US" sz="4500" dirty="0"/>
          </a:p>
          <a:p>
            <a:pPr marL="0" indent="-457200">
              <a:buNone/>
            </a:pPr>
            <a:r>
              <a:rPr lang="en-US" sz="4500" dirty="0" smtClean="0"/>
              <a:t>Fisher, D. &amp; Frey, N. (2012). Close reading in elementary schools. </a:t>
            </a:r>
            <a:r>
              <a:rPr lang="en-US" sz="4500" i="1" dirty="0" smtClean="0"/>
              <a:t>The 	Reading Teacher 	66</a:t>
            </a:r>
            <a:r>
              <a:rPr lang="en-US" sz="4500" dirty="0" smtClean="0"/>
              <a:t>(3), 179-188. </a:t>
            </a:r>
            <a:r>
              <a:rPr lang="en-US" sz="4500" dirty="0" smtClean="0">
                <a:hlinkClick r:id="rId2"/>
              </a:rPr>
              <a:t>http://www.corwin.com/rigorousreading</a:t>
            </a:r>
            <a:r>
              <a:rPr lang="en-US" sz="4500" dirty="0" smtClean="0"/>
              <a:t> </a:t>
            </a:r>
          </a:p>
          <a:p>
            <a:pPr marL="0" indent="-457200">
              <a:buNone/>
            </a:pPr>
            <a:endParaRPr lang="en-US" sz="4500" dirty="0"/>
          </a:p>
          <a:p>
            <a:pPr marL="0" indent="-457200">
              <a:buNone/>
            </a:pPr>
            <a:r>
              <a:rPr lang="en-US" sz="4500" dirty="0" smtClean="0"/>
              <a:t>Frey,  N. &amp; Fisher, D. (2013).  Points of entry.  </a:t>
            </a:r>
            <a:r>
              <a:rPr lang="en-US" sz="4500" i="1" dirty="0" smtClean="0"/>
              <a:t>Educational Leadership, 71</a:t>
            </a:r>
            <a:r>
              <a:rPr lang="en-US" sz="4500" dirty="0" smtClean="0"/>
              <a:t>(3), 34-38.</a:t>
            </a:r>
            <a:br>
              <a:rPr lang="en-US" sz="4500" dirty="0" smtClean="0"/>
            </a:br>
            <a:endParaRPr lang="en-US" sz="4500" dirty="0" smtClean="0"/>
          </a:p>
          <a:p>
            <a:pPr marL="0" indent="-457200">
              <a:buNone/>
            </a:pPr>
            <a:r>
              <a:rPr lang="en-US" sz="4500" dirty="0" smtClean="0"/>
              <a:t>Frey, N. &amp; Fisher, D. (2013). </a:t>
            </a:r>
            <a:r>
              <a:rPr lang="en-US" sz="4500" i="1" dirty="0" smtClean="0"/>
              <a:t>Rigorous reading: 5 access points for comprehending 	complex texts. </a:t>
            </a:r>
            <a:r>
              <a:rPr lang="en-US" sz="4500" dirty="0" smtClean="0"/>
              <a:t>Thousand Oaks, CA: Corwin Literacy.</a:t>
            </a:r>
            <a:br>
              <a:rPr lang="en-US" sz="4500" dirty="0" smtClean="0"/>
            </a:br>
            <a:endParaRPr lang="en-US" sz="4500" dirty="0" smtClean="0"/>
          </a:p>
          <a:p>
            <a:pPr marL="0" indent="-457200">
              <a:buNone/>
            </a:pPr>
            <a:r>
              <a:rPr lang="en-US" sz="4500" dirty="0" err="1" smtClean="0"/>
              <a:t>Kinniburgh</a:t>
            </a:r>
            <a:r>
              <a:rPr lang="en-US" sz="4500" dirty="0" smtClean="0"/>
              <a:t>, L. H. &amp; Shaw, E. L. (2009).</a:t>
            </a:r>
            <a:r>
              <a:rPr lang="en-US" sz="4500" i="1" dirty="0" smtClean="0"/>
              <a:t> </a:t>
            </a:r>
            <a:r>
              <a:rPr lang="en-US" sz="4500" dirty="0" smtClean="0"/>
              <a:t>Using question-answer relationships to build: 	Reading comprehension in science. </a:t>
            </a:r>
            <a:r>
              <a:rPr lang="en-US" sz="4500" i="1" dirty="0" smtClean="0"/>
              <a:t>Science Activities: Classroom Projects 	and Curriculum Ideas 45</a:t>
            </a:r>
            <a:r>
              <a:rPr lang="en-US" sz="4500" dirty="0" smtClean="0"/>
              <a:t>(4), 19-28.</a:t>
            </a:r>
            <a:br>
              <a:rPr lang="en-US" sz="4500" dirty="0" smtClean="0"/>
            </a:br>
            <a:endParaRPr lang="en-US" sz="4500" dirty="0" smtClean="0"/>
          </a:p>
          <a:p>
            <a:pPr marL="0" indent="-457200">
              <a:buNone/>
            </a:pPr>
            <a:r>
              <a:rPr lang="en-US" sz="4500" dirty="0" smtClean="0"/>
              <a:t>Lapp, D., Grant, M., Moss, B. &amp; Johnson, K. (2013). Students’ close reading of science 	texts: What’s now? What’s next? </a:t>
            </a:r>
            <a:r>
              <a:rPr lang="en-US" sz="4500" i="1" dirty="0" smtClean="0"/>
              <a:t>The Reading Teacher 67</a:t>
            </a:r>
            <a:r>
              <a:rPr lang="en-US" sz="4500" dirty="0" smtClean="0"/>
              <a:t>(2), 109-119.</a:t>
            </a:r>
          </a:p>
          <a:p>
            <a:pPr marL="0" indent="-457200">
              <a:buNone/>
            </a:pPr>
            <a:endParaRPr lang="en-US" sz="4500" dirty="0"/>
          </a:p>
          <a:p>
            <a:pPr marL="0" indent="-457200">
              <a:buNone/>
            </a:pPr>
            <a:r>
              <a:rPr lang="en-US" sz="4500" dirty="0" err="1" smtClean="0"/>
              <a:t>Pilonieta</a:t>
            </a:r>
            <a:r>
              <a:rPr lang="en-US" sz="4500" dirty="0" smtClean="0"/>
              <a:t>, P. &amp; Medina, A. L. (2009). Reciprocal teaching for the primary grades: “We 	can do it, too!” </a:t>
            </a:r>
            <a:r>
              <a:rPr lang="en-US" sz="4500" i="1" dirty="0" smtClean="0"/>
              <a:t>The Reading Teacher 63</a:t>
            </a:r>
            <a:r>
              <a:rPr lang="en-US" sz="4500" dirty="0" smtClean="0"/>
              <a:t>(2), 120-129.</a:t>
            </a:r>
          </a:p>
          <a:p>
            <a:pPr marL="0" indent="-457200">
              <a:buNone/>
            </a:pPr>
            <a:endParaRPr lang="en-US" sz="4500" dirty="0"/>
          </a:p>
          <a:p>
            <a:pPr marL="0" indent="-457200">
              <a:buNone/>
            </a:pPr>
            <a:r>
              <a:rPr lang="en-US" sz="4500" dirty="0" smtClean="0"/>
              <a:t>Walker, S. (2009). </a:t>
            </a:r>
            <a:r>
              <a:rPr lang="en-US" sz="4500" i="1" dirty="0" smtClean="0"/>
              <a:t>Written in Bone. </a:t>
            </a:r>
            <a:r>
              <a:rPr lang="en-US" sz="4500" dirty="0" smtClean="0"/>
              <a:t>Minneapolis, MN: </a:t>
            </a:r>
            <a:r>
              <a:rPr lang="en-US" sz="4500" dirty="0" err="1" smtClean="0"/>
              <a:t>Carolrhoda</a:t>
            </a:r>
            <a:r>
              <a:rPr lang="en-US" sz="4500" dirty="0" smtClean="0"/>
              <a:t> Books. </a:t>
            </a:r>
            <a:br>
              <a:rPr lang="en-US" sz="4500" dirty="0" smtClean="0"/>
            </a:br>
            <a:r>
              <a:rPr lang="en-US" sz="4500" dirty="0" smtClean="0"/>
              <a:t>	</a:t>
            </a:r>
            <a:r>
              <a:rPr lang="en-US" sz="4500" dirty="0" smtClean="0">
                <a:hlinkClick r:id="rId3"/>
              </a:rPr>
              <a:t>http://anthropology.si.edu/writteninbone/wib_book.html</a:t>
            </a:r>
            <a:r>
              <a:rPr lang="en-US" sz="4500" dirty="0" smtClean="0"/>
              <a:t> </a:t>
            </a:r>
          </a:p>
        </p:txBody>
      </p:sp>
    </p:spTree>
    <p:extLst>
      <p:ext uri="{BB962C8B-B14F-4D97-AF65-F5344CB8AC3E}">
        <p14:creationId xmlns:p14="http://schemas.microsoft.com/office/powerpoint/2010/main" val="33611749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sz="3600" dirty="0" smtClean="0"/>
              <a:t>CCSS—Common Core State Standards</a:t>
            </a:r>
            <a:endParaRPr lang="en-US" sz="3600" dirty="0"/>
          </a:p>
        </p:txBody>
      </p:sp>
      <p:sp>
        <p:nvSpPr>
          <p:cNvPr id="3" name="Content Placeholder 2"/>
          <p:cNvSpPr>
            <a:spLocks noGrp="1"/>
          </p:cNvSpPr>
          <p:nvPr>
            <p:ph idx="1"/>
          </p:nvPr>
        </p:nvSpPr>
        <p:spPr>
          <a:xfrm>
            <a:off x="457200" y="990600"/>
            <a:ext cx="7620000" cy="5715000"/>
          </a:xfrm>
        </p:spPr>
        <p:txBody>
          <a:bodyPr>
            <a:normAutofit/>
          </a:bodyPr>
          <a:lstStyle/>
          <a:p>
            <a:pPr marL="114300" indent="0">
              <a:buNone/>
            </a:pPr>
            <a:r>
              <a:rPr lang="en-US" sz="1800" dirty="0" smtClean="0"/>
              <a:t>Anchor Standard 1: Read closely to determine what the text says explicitly and to make logical inferences from it: cite specific textual evidence when writing or speaking to support conclusions from the text.</a:t>
            </a:r>
          </a:p>
          <a:p>
            <a:pPr marL="114300" indent="0">
              <a:buNone/>
            </a:pP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1838854759"/>
              </p:ext>
            </p:extLst>
          </p:nvPr>
        </p:nvGraphicFramePr>
        <p:xfrm>
          <a:off x="609600" y="2133600"/>
          <a:ext cx="7086600" cy="4135263"/>
        </p:xfrm>
        <a:graphic>
          <a:graphicData uri="http://schemas.openxmlformats.org/drawingml/2006/table">
            <a:tbl>
              <a:tblPr firstRow="1" bandRow="1">
                <a:tableStyleId>{5C22544A-7EE6-4342-B048-85BDC9FD1C3A}</a:tableStyleId>
              </a:tblPr>
              <a:tblGrid>
                <a:gridCol w="1058917"/>
                <a:gridCol w="6027683"/>
              </a:tblGrid>
              <a:tr h="422622">
                <a:tc>
                  <a:txBody>
                    <a:bodyPr/>
                    <a:lstStyle/>
                    <a:p>
                      <a:pPr algn="ctr"/>
                      <a:r>
                        <a:rPr lang="en-US" dirty="0" smtClean="0"/>
                        <a:t>Grade</a:t>
                      </a:r>
                      <a:endParaRPr lang="en-US" dirty="0"/>
                    </a:p>
                  </a:txBody>
                  <a:tcPr/>
                </a:tc>
                <a:tc>
                  <a:txBody>
                    <a:bodyPr/>
                    <a:lstStyle/>
                    <a:p>
                      <a:pPr algn="ctr"/>
                      <a:r>
                        <a:rPr lang="en-US" dirty="0" smtClean="0"/>
                        <a:t>Expectations for Informational Texts</a:t>
                      </a:r>
                      <a:endParaRPr lang="en-US" dirty="0"/>
                    </a:p>
                  </a:txBody>
                  <a:tcPr/>
                </a:tc>
              </a:tr>
              <a:tr h="558062">
                <a:tc>
                  <a:txBody>
                    <a:bodyPr/>
                    <a:lstStyle/>
                    <a:p>
                      <a:pPr algn="ctr"/>
                      <a:r>
                        <a:rPr lang="en-US" sz="1600" dirty="0" smtClean="0"/>
                        <a:t>K</a:t>
                      </a:r>
                      <a:endParaRPr lang="en-US" sz="1600" dirty="0"/>
                    </a:p>
                  </a:txBody>
                  <a:tcPr/>
                </a:tc>
                <a:tc>
                  <a:txBody>
                    <a:bodyPr/>
                    <a:lstStyle/>
                    <a:p>
                      <a:r>
                        <a:rPr lang="en-US" sz="1600" baseline="0" dirty="0" smtClean="0"/>
                        <a:t>With prompting and support ask and answer questions about key details in a text.</a:t>
                      </a:r>
                      <a:endParaRPr lang="en-US" sz="1600" dirty="0"/>
                    </a:p>
                  </a:txBody>
                  <a:tcPr/>
                </a:tc>
              </a:tr>
              <a:tr h="369858">
                <a:tc>
                  <a:txBody>
                    <a:bodyPr/>
                    <a:lstStyle/>
                    <a:p>
                      <a:pPr algn="ctr"/>
                      <a:r>
                        <a:rPr lang="en-US" sz="1600" dirty="0" smtClean="0"/>
                        <a:t>1</a:t>
                      </a:r>
                      <a:endParaRPr lang="en-US" sz="1600" dirty="0"/>
                    </a:p>
                  </a:txBody>
                  <a:tcPr/>
                </a:tc>
                <a:tc>
                  <a:txBody>
                    <a:bodyPr/>
                    <a:lstStyle/>
                    <a:p>
                      <a:r>
                        <a:rPr lang="en-US" sz="1600" dirty="0" smtClean="0"/>
                        <a:t>Ask and answer</a:t>
                      </a:r>
                      <a:r>
                        <a:rPr lang="en-US" sz="1600" baseline="0" dirty="0" smtClean="0"/>
                        <a:t> questions about key details in a text.</a:t>
                      </a:r>
                      <a:endParaRPr lang="en-US" sz="1600" dirty="0"/>
                    </a:p>
                  </a:txBody>
                  <a:tcPr/>
                </a:tc>
              </a:tr>
              <a:tr h="682457">
                <a:tc>
                  <a:txBody>
                    <a:bodyPr/>
                    <a:lstStyle/>
                    <a:p>
                      <a:pPr algn="ctr"/>
                      <a:r>
                        <a:rPr lang="en-US" sz="1600" dirty="0" smtClean="0"/>
                        <a:t>2</a:t>
                      </a:r>
                      <a:endParaRPr lang="en-US" sz="1600" dirty="0"/>
                    </a:p>
                  </a:txBody>
                  <a:tcPr/>
                </a:tc>
                <a:tc>
                  <a:txBody>
                    <a:bodyPr/>
                    <a:lstStyle/>
                    <a:p>
                      <a:r>
                        <a:rPr lang="en-US" sz="1600" dirty="0" smtClean="0"/>
                        <a:t>Ask and answer questions as who, what , where,</a:t>
                      </a:r>
                      <a:r>
                        <a:rPr lang="en-US" sz="1600" baseline="0" dirty="0" smtClean="0"/>
                        <a:t> when why and how to demonstrate understanding of key details in a text.</a:t>
                      </a:r>
                      <a:endParaRPr lang="en-US" sz="1600" dirty="0"/>
                    </a:p>
                  </a:txBody>
                  <a:tcPr/>
                </a:tc>
              </a:tr>
              <a:tr h="595464">
                <a:tc>
                  <a:txBody>
                    <a:bodyPr/>
                    <a:lstStyle/>
                    <a:p>
                      <a:pPr algn="ctr"/>
                      <a:r>
                        <a:rPr lang="en-US" sz="1600" dirty="0" smtClean="0"/>
                        <a:t>3</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Ask and answer questions to demonstrate understanding of a text, referring explicitly to the text as the basis for the answers</a:t>
                      </a:r>
                      <a:r>
                        <a:rPr lang="en-US" sz="1600" baseline="0" dirty="0" smtClean="0"/>
                        <a:t>.</a:t>
                      </a:r>
                      <a:endParaRPr lang="en-US" sz="1600" dirty="0" smtClean="0"/>
                    </a:p>
                  </a:txBody>
                  <a:tcPr/>
                </a:tc>
              </a:tr>
              <a:tr h="742871">
                <a:tc>
                  <a:txBody>
                    <a:bodyPr/>
                    <a:lstStyle/>
                    <a:p>
                      <a:pPr algn="ctr"/>
                      <a:r>
                        <a:rPr lang="en-US" sz="1600" dirty="0" smtClean="0"/>
                        <a:t>4</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Refer to details and examples</a:t>
                      </a:r>
                      <a:r>
                        <a:rPr lang="en-US" sz="1600" baseline="0" dirty="0" smtClean="0"/>
                        <a:t> in a text when explaining what the text says explicitly and when drawing inferences from the text.</a:t>
                      </a:r>
                      <a:endParaRPr lang="en-US" sz="1600" dirty="0" smtClean="0"/>
                    </a:p>
                  </a:txBody>
                  <a:tcPr/>
                </a:tc>
              </a:tr>
              <a:tr h="742871">
                <a:tc>
                  <a:txBody>
                    <a:bodyPr/>
                    <a:lstStyle/>
                    <a:p>
                      <a:pPr algn="ctr"/>
                      <a:r>
                        <a:rPr lang="en-US" sz="1600" dirty="0" smtClean="0"/>
                        <a:t>5</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Quote accurately from a text when explaining what the text says explicitly and when drawing inferences from </a:t>
                      </a:r>
                      <a:r>
                        <a:rPr lang="en-US" sz="1600" smtClean="0"/>
                        <a:t>the text.</a:t>
                      </a:r>
                      <a:endParaRPr lang="en-US" sz="1600" dirty="0" smtClean="0"/>
                    </a:p>
                  </a:txBody>
                  <a:tcPr/>
                </a:tc>
              </a:tr>
            </a:tbl>
          </a:graphicData>
        </a:graphic>
      </p:graphicFrame>
    </p:spTree>
    <p:extLst>
      <p:ext uri="{BB962C8B-B14F-4D97-AF65-F5344CB8AC3E}">
        <p14:creationId xmlns:p14="http://schemas.microsoft.com/office/powerpoint/2010/main" val="18339635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sz="3600" dirty="0" smtClean="0"/>
              <a:t>CCSS—Common Core State Standards</a:t>
            </a:r>
            <a:endParaRPr lang="en-US" sz="3600" dirty="0"/>
          </a:p>
        </p:txBody>
      </p:sp>
      <p:sp>
        <p:nvSpPr>
          <p:cNvPr id="3" name="Content Placeholder 2"/>
          <p:cNvSpPr>
            <a:spLocks noGrp="1"/>
          </p:cNvSpPr>
          <p:nvPr>
            <p:ph idx="1"/>
          </p:nvPr>
        </p:nvSpPr>
        <p:spPr>
          <a:xfrm>
            <a:off x="457200" y="990600"/>
            <a:ext cx="7620000" cy="5715000"/>
          </a:xfrm>
        </p:spPr>
        <p:txBody>
          <a:bodyPr>
            <a:normAutofit/>
          </a:bodyPr>
          <a:lstStyle/>
          <a:p>
            <a:pPr marL="114300" indent="0">
              <a:buNone/>
            </a:pPr>
            <a:r>
              <a:rPr lang="en-US" sz="1800" dirty="0" smtClean="0"/>
              <a:t>Anchor Standard 1: Read closely to determine what the text says explicitly and to make logical inferences from it: cite specific textual evidence when writing or speaking to support conclusions from the text.</a:t>
            </a:r>
          </a:p>
          <a:p>
            <a:pPr marL="114300" indent="0">
              <a:buNone/>
            </a:pP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336548061"/>
              </p:ext>
            </p:extLst>
          </p:nvPr>
        </p:nvGraphicFramePr>
        <p:xfrm>
          <a:off x="609600" y="2133600"/>
          <a:ext cx="7086600" cy="4135263"/>
        </p:xfrm>
        <a:graphic>
          <a:graphicData uri="http://schemas.openxmlformats.org/drawingml/2006/table">
            <a:tbl>
              <a:tblPr firstRow="1" bandRow="1">
                <a:tableStyleId>{5C22544A-7EE6-4342-B048-85BDC9FD1C3A}</a:tableStyleId>
              </a:tblPr>
              <a:tblGrid>
                <a:gridCol w="1058917"/>
                <a:gridCol w="6027683"/>
              </a:tblGrid>
              <a:tr h="422622">
                <a:tc>
                  <a:txBody>
                    <a:bodyPr/>
                    <a:lstStyle/>
                    <a:p>
                      <a:pPr algn="ctr"/>
                      <a:r>
                        <a:rPr lang="en-US" dirty="0" smtClean="0"/>
                        <a:t>Grade</a:t>
                      </a:r>
                      <a:endParaRPr lang="en-US" dirty="0"/>
                    </a:p>
                  </a:txBody>
                  <a:tcPr/>
                </a:tc>
                <a:tc>
                  <a:txBody>
                    <a:bodyPr/>
                    <a:lstStyle/>
                    <a:p>
                      <a:pPr algn="ctr"/>
                      <a:r>
                        <a:rPr lang="en-US" dirty="0" smtClean="0"/>
                        <a:t>Expectations for Informational Texts</a:t>
                      </a:r>
                      <a:endParaRPr lang="en-US" dirty="0"/>
                    </a:p>
                  </a:txBody>
                  <a:tcPr/>
                </a:tc>
              </a:tr>
              <a:tr h="558062">
                <a:tc>
                  <a:txBody>
                    <a:bodyPr/>
                    <a:lstStyle/>
                    <a:p>
                      <a:pPr algn="ctr"/>
                      <a:r>
                        <a:rPr lang="en-US" sz="1600" dirty="0" smtClean="0"/>
                        <a:t>K</a:t>
                      </a:r>
                      <a:endParaRPr lang="en-US" sz="1600" dirty="0"/>
                    </a:p>
                  </a:txBody>
                  <a:tcPr/>
                </a:tc>
                <a:tc>
                  <a:txBody>
                    <a:bodyPr/>
                    <a:lstStyle/>
                    <a:p>
                      <a:r>
                        <a:rPr lang="en-US" sz="1600" baseline="0" dirty="0" smtClean="0"/>
                        <a:t>With prompting and support ask and answer questions about key details in a text.</a:t>
                      </a:r>
                      <a:endParaRPr lang="en-US" sz="1600" dirty="0"/>
                    </a:p>
                  </a:txBody>
                  <a:tcPr/>
                </a:tc>
              </a:tr>
              <a:tr h="369858">
                <a:tc>
                  <a:txBody>
                    <a:bodyPr/>
                    <a:lstStyle/>
                    <a:p>
                      <a:pPr algn="ctr"/>
                      <a:r>
                        <a:rPr lang="en-US" sz="1600" dirty="0" smtClean="0"/>
                        <a:t>1</a:t>
                      </a:r>
                      <a:endParaRPr lang="en-US" sz="1600" dirty="0"/>
                    </a:p>
                  </a:txBody>
                  <a:tcPr/>
                </a:tc>
                <a:tc>
                  <a:txBody>
                    <a:bodyPr/>
                    <a:lstStyle/>
                    <a:p>
                      <a:r>
                        <a:rPr lang="en-US" sz="1600" dirty="0" smtClean="0"/>
                        <a:t>Ask and answer</a:t>
                      </a:r>
                      <a:r>
                        <a:rPr lang="en-US" sz="1600" baseline="0" dirty="0" smtClean="0"/>
                        <a:t> questions about key details in a text.</a:t>
                      </a:r>
                      <a:endParaRPr lang="en-US" sz="1600" dirty="0"/>
                    </a:p>
                  </a:txBody>
                  <a:tcPr/>
                </a:tc>
              </a:tr>
              <a:tr h="682457">
                <a:tc>
                  <a:txBody>
                    <a:bodyPr/>
                    <a:lstStyle/>
                    <a:p>
                      <a:pPr algn="ctr"/>
                      <a:r>
                        <a:rPr lang="en-US" sz="1600" dirty="0" smtClean="0"/>
                        <a:t>2</a:t>
                      </a:r>
                      <a:endParaRPr lang="en-US" sz="1600" dirty="0"/>
                    </a:p>
                  </a:txBody>
                  <a:tcPr/>
                </a:tc>
                <a:tc>
                  <a:txBody>
                    <a:bodyPr/>
                    <a:lstStyle/>
                    <a:p>
                      <a:r>
                        <a:rPr lang="en-US" sz="1600" dirty="0" smtClean="0"/>
                        <a:t>Ask and answer questions as who, what , where,</a:t>
                      </a:r>
                      <a:r>
                        <a:rPr lang="en-US" sz="1600" baseline="0" dirty="0" smtClean="0"/>
                        <a:t> when why and how to demonstrate understanding of key details in a text.</a:t>
                      </a:r>
                      <a:endParaRPr lang="en-US" sz="1600" dirty="0"/>
                    </a:p>
                  </a:txBody>
                  <a:tcPr/>
                </a:tc>
              </a:tr>
              <a:tr h="595464">
                <a:tc>
                  <a:txBody>
                    <a:bodyPr/>
                    <a:lstStyle/>
                    <a:p>
                      <a:pPr algn="ctr"/>
                      <a:r>
                        <a:rPr lang="en-US" sz="1600" dirty="0" smtClean="0"/>
                        <a:t>3</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Ask and answer questions to demonstrate understanding of a text, referring explicitly to the text as the basis for the answers</a:t>
                      </a:r>
                      <a:r>
                        <a:rPr lang="en-US" sz="1600" baseline="0" dirty="0" smtClean="0"/>
                        <a:t>.</a:t>
                      </a:r>
                      <a:endParaRPr lang="en-US" sz="1600" dirty="0" smtClean="0"/>
                    </a:p>
                  </a:txBody>
                  <a:tcPr/>
                </a:tc>
              </a:tr>
              <a:tr h="742871">
                <a:tc>
                  <a:txBody>
                    <a:bodyPr/>
                    <a:lstStyle/>
                    <a:p>
                      <a:pPr algn="ctr"/>
                      <a:r>
                        <a:rPr lang="en-US" sz="1600" dirty="0" smtClean="0"/>
                        <a:t>4</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Refer to details and examples</a:t>
                      </a:r>
                      <a:r>
                        <a:rPr lang="en-US" sz="1600" baseline="0" dirty="0" smtClean="0"/>
                        <a:t> in a text when explaining what the text says explicitly and when drawing inferences from the text.</a:t>
                      </a:r>
                      <a:endParaRPr lang="en-US" sz="1600" dirty="0" smtClean="0"/>
                    </a:p>
                  </a:txBody>
                  <a:tcPr/>
                </a:tc>
              </a:tr>
              <a:tr h="742871">
                <a:tc>
                  <a:txBody>
                    <a:bodyPr/>
                    <a:lstStyle/>
                    <a:p>
                      <a:pPr algn="ctr"/>
                      <a:r>
                        <a:rPr lang="en-US" sz="1600" dirty="0" smtClean="0"/>
                        <a:t>5</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Quote accurately from a text when explaining what the text says explicitly and when drawing inferences from </a:t>
                      </a:r>
                      <a:r>
                        <a:rPr lang="en-US" sz="1600" smtClean="0"/>
                        <a:t>the text.</a:t>
                      </a:r>
                      <a:endParaRPr lang="en-US" sz="1600" dirty="0" smtClean="0"/>
                    </a:p>
                  </a:txBody>
                  <a:tcPr/>
                </a:tc>
              </a:tr>
            </a:tbl>
          </a:graphicData>
        </a:graphic>
      </p:graphicFrame>
    </p:spTree>
    <p:extLst>
      <p:ext uri="{BB962C8B-B14F-4D97-AF65-F5344CB8AC3E}">
        <p14:creationId xmlns:p14="http://schemas.microsoft.com/office/powerpoint/2010/main" val="23449288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1143000"/>
          </a:xfrm>
        </p:spPr>
        <p:txBody>
          <a:bodyPr/>
          <a:lstStyle/>
          <a:p>
            <a:r>
              <a:rPr lang="en-US" sz="3600" dirty="0" smtClean="0"/>
              <a:t>CCSS—Common Core State Standards</a:t>
            </a:r>
            <a:endParaRPr lang="en-US" sz="3600" dirty="0"/>
          </a:p>
        </p:txBody>
      </p:sp>
      <p:sp>
        <p:nvSpPr>
          <p:cNvPr id="3" name="Content Placeholder 2"/>
          <p:cNvSpPr>
            <a:spLocks noGrp="1"/>
          </p:cNvSpPr>
          <p:nvPr>
            <p:ph idx="1"/>
          </p:nvPr>
        </p:nvSpPr>
        <p:spPr>
          <a:xfrm>
            <a:off x="457200" y="990600"/>
            <a:ext cx="7620000" cy="5715000"/>
          </a:xfrm>
        </p:spPr>
        <p:txBody>
          <a:bodyPr>
            <a:normAutofit/>
          </a:bodyPr>
          <a:lstStyle/>
          <a:p>
            <a:pPr marL="114300" indent="0">
              <a:buNone/>
            </a:pPr>
            <a:r>
              <a:rPr lang="en-US" sz="1800" dirty="0" smtClean="0"/>
              <a:t>Anchor Standard 1: Read closely to determine what the text says explicitly and to make logical inferences from it: cite specific textual evidence when writing or speaking to support conclusions from the text.</a:t>
            </a:r>
          </a:p>
          <a:p>
            <a:pPr marL="114300" indent="0">
              <a:buNone/>
            </a:pP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1348885409"/>
              </p:ext>
            </p:extLst>
          </p:nvPr>
        </p:nvGraphicFramePr>
        <p:xfrm>
          <a:off x="609600" y="2133600"/>
          <a:ext cx="7772400" cy="4290333"/>
        </p:xfrm>
        <a:graphic>
          <a:graphicData uri="http://schemas.openxmlformats.org/drawingml/2006/table">
            <a:tbl>
              <a:tblPr firstRow="1" bandRow="1">
                <a:tableStyleId>{5C22544A-7EE6-4342-B048-85BDC9FD1C3A}</a:tableStyleId>
              </a:tblPr>
              <a:tblGrid>
                <a:gridCol w="1161393"/>
                <a:gridCol w="6611007"/>
              </a:tblGrid>
              <a:tr h="512619">
                <a:tc>
                  <a:txBody>
                    <a:bodyPr/>
                    <a:lstStyle/>
                    <a:p>
                      <a:pPr algn="ctr"/>
                      <a:r>
                        <a:rPr lang="en-US" dirty="0" smtClean="0"/>
                        <a:t>Grade</a:t>
                      </a:r>
                      <a:endParaRPr lang="en-US" dirty="0"/>
                    </a:p>
                  </a:txBody>
                  <a:tcPr/>
                </a:tc>
                <a:tc>
                  <a:txBody>
                    <a:bodyPr/>
                    <a:lstStyle/>
                    <a:p>
                      <a:pPr algn="ctr"/>
                      <a:r>
                        <a:rPr lang="en-US" dirty="0" smtClean="0"/>
                        <a:t>Expectations for Informational Texts</a:t>
                      </a:r>
                      <a:endParaRPr lang="en-US" dirty="0"/>
                    </a:p>
                  </a:txBody>
                  <a:tcPr/>
                </a:tc>
              </a:tr>
              <a:tr h="702443">
                <a:tc>
                  <a:txBody>
                    <a:bodyPr/>
                    <a:lstStyle/>
                    <a:p>
                      <a:pPr algn="ctr"/>
                      <a:r>
                        <a:rPr lang="en-US" sz="1600" dirty="0" smtClean="0"/>
                        <a:t>6</a:t>
                      </a:r>
                      <a:endParaRPr lang="en-US" sz="1600" dirty="0"/>
                    </a:p>
                  </a:txBody>
                  <a:tcPr/>
                </a:tc>
                <a:tc>
                  <a:txBody>
                    <a:bodyPr/>
                    <a:lstStyle/>
                    <a:p>
                      <a:r>
                        <a:rPr lang="en-US" sz="1600" dirty="0" smtClean="0"/>
                        <a:t>Cite textual evidence to support analysis of what the text says explicitly as well as inferences drawn from the text.</a:t>
                      </a:r>
                      <a:endParaRPr lang="en-US" sz="1600" dirty="0"/>
                    </a:p>
                  </a:txBody>
                  <a:tcPr/>
                </a:tc>
              </a:tr>
              <a:tr h="689938">
                <a:tc>
                  <a:txBody>
                    <a:bodyPr/>
                    <a:lstStyle/>
                    <a:p>
                      <a:pPr algn="ctr"/>
                      <a:r>
                        <a:rPr lang="en-US" sz="1600" dirty="0" smtClean="0"/>
                        <a:t>7</a:t>
                      </a:r>
                      <a:endParaRPr lang="en-US" sz="1600" dirty="0"/>
                    </a:p>
                  </a:txBody>
                  <a:tcPr/>
                </a:tc>
                <a:tc>
                  <a:txBody>
                    <a:bodyPr/>
                    <a:lstStyle/>
                    <a:p>
                      <a:r>
                        <a:rPr lang="en-US" sz="1600" dirty="0" smtClean="0"/>
                        <a:t>Cite several pieces of textual evidence to support analysis of what the text says explicitly as well as inferences drawn from the text.</a:t>
                      </a:r>
                      <a:endParaRPr lang="en-US" sz="1600" dirty="0"/>
                    </a:p>
                  </a:txBody>
                  <a:tcPr/>
                </a:tc>
              </a:tr>
              <a:tr h="762000">
                <a:tc>
                  <a:txBody>
                    <a:bodyPr/>
                    <a:lstStyle/>
                    <a:p>
                      <a:pPr algn="ctr"/>
                      <a:r>
                        <a:rPr lang="en-US" sz="1600" dirty="0" smtClean="0"/>
                        <a:t>8</a:t>
                      </a:r>
                      <a:endParaRPr lang="en-US" sz="1600" dirty="0"/>
                    </a:p>
                  </a:txBody>
                  <a:tcPr/>
                </a:tc>
                <a:tc>
                  <a:txBody>
                    <a:bodyPr/>
                    <a:lstStyle/>
                    <a:p>
                      <a:r>
                        <a:rPr lang="en-US" sz="1600" dirty="0" smtClean="0"/>
                        <a:t>Cite the textual evidence that most strongly supports an analysis</a:t>
                      </a:r>
                      <a:r>
                        <a:rPr lang="en-US" sz="1600" baseline="0" dirty="0" smtClean="0"/>
                        <a:t> of what the text says explicitly as well as inferences drawn from the text.</a:t>
                      </a:r>
                      <a:endParaRPr lang="en-US" sz="1600" dirty="0"/>
                    </a:p>
                  </a:txBody>
                  <a:tcPr/>
                </a:tc>
              </a:tr>
              <a:tr h="722268">
                <a:tc>
                  <a:txBody>
                    <a:bodyPr/>
                    <a:lstStyle/>
                    <a:p>
                      <a:pPr algn="ctr"/>
                      <a:r>
                        <a:rPr lang="en-US" sz="1600" dirty="0" smtClean="0"/>
                        <a:t>9-10</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Cite strong</a:t>
                      </a:r>
                      <a:r>
                        <a:rPr lang="en-US" sz="1600" baseline="0" dirty="0" smtClean="0"/>
                        <a:t> and thorough textual evidence to support analysis of </a:t>
                      </a:r>
                      <a:r>
                        <a:rPr lang="en-US" sz="1600" baseline="0" dirty="0" err="1" smtClean="0"/>
                        <a:t>wht</a:t>
                      </a:r>
                      <a:r>
                        <a:rPr lang="en-US" sz="1600" baseline="0" dirty="0" smtClean="0"/>
                        <a:t> the text says explicitly as well as inferences drawn from the text.</a:t>
                      </a:r>
                      <a:endParaRPr lang="en-US" sz="1600" dirty="0" smtClean="0"/>
                    </a:p>
                  </a:txBody>
                  <a:tcPr/>
                </a:tc>
              </a:tr>
              <a:tr h="901065">
                <a:tc>
                  <a:txBody>
                    <a:bodyPr/>
                    <a:lstStyle/>
                    <a:p>
                      <a:pPr algn="ctr"/>
                      <a:r>
                        <a:rPr lang="en-US" sz="1600" dirty="0" smtClean="0"/>
                        <a:t>11-12</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Cite strong and thorough</a:t>
                      </a:r>
                      <a:r>
                        <a:rPr lang="en-US" sz="1600" baseline="0" dirty="0" smtClean="0"/>
                        <a:t> textual evidence to support analysis of what the text says explicitly as well as inferences drawn from the text, including determining where the text leaves matters uncertain.</a:t>
                      </a:r>
                      <a:endParaRPr lang="en-US" sz="1600" dirty="0" smtClean="0"/>
                    </a:p>
                  </a:txBody>
                  <a:tcPr/>
                </a:tc>
              </a:tr>
            </a:tbl>
          </a:graphicData>
        </a:graphic>
      </p:graphicFrame>
    </p:spTree>
    <p:extLst>
      <p:ext uri="{BB962C8B-B14F-4D97-AF65-F5344CB8AC3E}">
        <p14:creationId xmlns:p14="http://schemas.microsoft.com/office/powerpoint/2010/main" val="21562426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Close Reading?</a:t>
            </a:r>
            <a:endParaRPr lang="en-US" dirty="0"/>
          </a:p>
        </p:txBody>
      </p:sp>
      <p:sp>
        <p:nvSpPr>
          <p:cNvPr id="3" name="Content Placeholder 2"/>
          <p:cNvSpPr>
            <a:spLocks noGrp="1"/>
          </p:cNvSpPr>
          <p:nvPr>
            <p:ph idx="1"/>
          </p:nvPr>
        </p:nvSpPr>
        <p:spPr>
          <a:xfrm>
            <a:off x="228600" y="1447800"/>
            <a:ext cx="8077200" cy="5181600"/>
          </a:xfrm>
        </p:spPr>
        <p:txBody>
          <a:bodyPr>
            <a:normAutofit/>
          </a:bodyPr>
          <a:lstStyle/>
          <a:p>
            <a:pPr marL="0" indent="-457200">
              <a:buNone/>
            </a:pPr>
            <a:endParaRPr lang="en-US" dirty="0" smtClean="0"/>
          </a:p>
          <a:p>
            <a:pPr marL="0" indent="-457200">
              <a:buNone/>
            </a:pPr>
            <a:r>
              <a:rPr lang="en-US" dirty="0" smtClean="0"/>
              <a:t>“Close reading represents one type of 	classroom reading in which a small or 	large group of students “have a go” at 	a 	text. Students become the primary 	investigators of the text and its 	meaning.” </a:t>
            </a:r>
          </a:p>
          <a:p>
            <a:pPr marL="0" indent="0" algn="r">
              <a:buNone/>
            </a:pPr>
            <a:r>
              <a:rPr lang="en-US" dirty="0"/>
              <a:t>	</a:t>
            </a:r>
            <a:r>
              <a:rPr lang="en-US" dirty="0" smtClean="0"/>
              <a:t>(Lapp, et al., pg. 110)</a:t>
            </a:r>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000" dirty="0"/>
          </a:p>
        </p:txBody>
      </p:sp>
    </p:spTree>
    <p:extLst>
      <p:ext uri="{BB962C8B-B14F-4D97-AF65-F5344CB8AC3E}">
        <p14:creationId xmlns:p14="http://schemas.microsoft.com/office/powerpoint/2010/main" val="22698859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2222</Words>
  <Application>Microsoft Macintosh PowerPoint</Application>
  <PresentationFormat>On-screen Show (4:3)</PresentationFormat>
  <Paragraphs>318</Paragraphs>
  <Slides>55</Slides>
  <Notes>19</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Teaching Using Informational Texts (Close Reading)</vt:lpstr>
      <vt:lpstr>Why is Reading Informational  Text Important?</vt:lpstr>
      <vt:lpstr>PowerPoint Presentation</vt:lpstr>
      <vt:lpstr>CCSS—Common Core State Standards</vt:lpstr>
      <vt:lpstr>CCSS—Common Core State Standards</vt:lpstr>
      <vt:lpstr>CCSS—Common Core State Standards</vt:lpstr>
      <vt:lpstr>CCSS—Common Core State Standards</vt:lpstr>
      <vt:lpstr>CCSS—Common Core State Standards</vt:lpstr>
      <vt:lpstr>What is Close Reading?</vt:lpstr>
      <vt:lpstr>Purpose of Close Reading Complex Informational Text</vt:lpstr>
      <vt:lpstr>Instructional Practices/ Comprehension Strategies</vt:lpstr>
      <vt:lpstr>Think-Alouds</vt:lpstr>
      <vt:lpstr>Useful Strategies &amp; Tools</vt:lpstr>
      <vt:lpstr>PowerPoint Presentation</vt:lpstr>
      <vt:lpstr>PowerPoint Presentation</vt:lpstr>
      <vt:lpstr>Picture - QAR  (Cortese, 2003)</vt:lpstr>
      <vt:lpstr>Picture-QAR Strategy</vt:lpstr>
      <vt:lpstr>PowerPoint Presentation</vt:lpstr>
      <vt:lpstr>P-QAR:  In the Book Sitting Ducks (Bedard, 1998)</vt:lpstr>
      <vt:lpstr>PowerPoint Presentation</vt:lpstr>
      <vt:lpstr>PowerPoint Presentation</vt:lpstr>
      <vt:lpstr>PowerPoint Presentation</vt:lpstr>
      <vt:lpstr>PowerPoint Presentation</vt:lpstr>
      <vt:lpstr>PowerPoint Presentation</vt:lpstr>
      <vt:lpstr>P-QAR:  In My Head Sitting Ducks (Bedard, 1998)</vt:lpstr>
      <vt:lpstr>PowerPoint Presentation</vt:lpstr>
      <vt:lpstr>PowerPoint Presentation</vt:lpstr>
      <vt:lpstr>PowerPoint Presentation</vt:lpstr>
      <vt:lpstr>PowerPoint Presentation</vt:lpstr>
      <vt:lpstr>Applying QARs to Pictures…</vt:lpstr>
      <vt:lpstr>PowerPoint Presentation</vt:lpstr>
      <vt:lpstr>Text Complexity/Informational Text</vt:lpstr>
      <vt:lpstr>PowerPoint Presentation</vt:lpstr>
      <vt:lpstr>Discussion-oriented Classrooms</vt:lpstr>
      <vt:lpstr>Reciprocal Teaching</vt:lpstr>
      <vt:lpstr>PowerPoint Presentation</vt:lpstr>
      <vt:lpstr>Word Map</vt:lpstr>
      <vt:lpstr>PowerPoint Presentation</vt:lpstr>
      <vt:lpstr>PowerPoint Presentation</vt:lpstr>
      <vt:lpstr>Close Reading Preparation (Lapp, et al., pg. 112)</vt:lpstr>
      <vt:lpstr>Annotation Chart</vt:lpstr>
      <vt:lpstr>Herringbone</vt:lpstr>
      <vt:lpstr>Lesson: Students &amp; Teacher</vt:lpstr>
      <vt:lpstr>Written in Bone: Buried Lives of Jamestown and Colonial Maryland By Sally M. Walker</vt:lpstr>
      <vt:lpstr>Expectation Grid / Bookmarks</vt:lpstr>
      <vt:lpstr>PowerPoint Presentation</vt:lpstr>
      <vt:lpstr>Unearthing the 17th Century Chesapeake http://anthropology.si.edu/writteninbone/unearthing_past.html</vt:lpstr>
      <vt:lpstr>Categories: Unearthing Jamestown </vt:lpstr>
      <vt:lpstr>PowerPoint Presentation</vt:lpstr>
      <vt:lpstr>PowerPoint Presentation</vt:lpstr>
      <vt:lpstr>Double-Entry Journal  (McLaughlin &amp; Allen, 2002)</vt:lpstr>
      <vt:lpstr>Double-Entry Journal  (McLaughlin &amp; Allen, 2002)</vt:lpstr>
      <vt:lpstr>PowerPoint Presentation</vt:lpstr>
      <vt:lpstr>PowerPoint Presentation</vt:lpstr>
      <vt:lpstr>References</vt:lpstr>
    </vt:vector>
  </TitlesOfParts>
  <Company>Eastern Illinois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Using Informational Texts (Close Reading)</dc:title>
  <dc:creator>Denise Reid</dc:creator>
  <cp:lastModifiedBy>Robin Murray</cp:lastModifiedBy>
  <cp:revision>15</cp:revision>
  <cp:lastPrinted>2013-11-08T01:07:17Z</cp:lastPrinted>
  <dcterms:created xsi:type="dcterms:W3CDTF">2013-11-07T23:06:27Z</dcterms:created>
  <dcterms:modified xsi:type="dcterms:W3CDTF">2013-11-11T19:05:51Z</dcterms:modified>
</cp:coreProperties>
</file>